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017" r:id="rId2"/>
    <p:sldId id="2031" r:id="rId3"/>
    <p:sldId id="2032" r:id="rId4"/>
    <p:sldId id="2033" r:id="rId5"/>
    <p:sldId id="2034" r:id="rId6"/>
    <p:sldId id="2035" r:id="rId7"/>
    <p:sldId id="2036" r:id="rId8"/>
    <p:sldId id="2037" r:id="rId9"/>
    <p:sldId id="2038" r:id="rId10"/>
    <p:sldId id="2058" r:id="rId11"/>
    <p:sldId id="2059" r:id="rId12"/>
    <p:sldId id="2060" r:id="rId13"/>
    <p:sldId id="2061" r:id="rId14"/>
    <p:sldId id="2039" r:id="rId15"/>
    <p:sldId id="2040" r:id="rId16"/>
    <p:sldId id="257" r:id="rId17"/>
    <p:sldId id="258" r:id="rId18"/>
    <p:sldId id="259" r:id="rId19"/>
    <p:sldId id="260" r:id="rId20"/>
    <p:sldId id="261" r:id="rId21"/>
    <p:sldId id="262" r:id="rId22"/>
    <p:sldId id="263" r:id="rId23"/>
    <p:sldId id="264" r:id="rId24"/>
    <p:sldId id="265" r:id="rId25"/>
    <p:sldId id="266" r:id="rId26"/>
    <p:sldId id="267" r:id="rId27"/>
    <p:sldId id="2042" r:id="rId28"/>
    <p:sldId id="2041" r:id="rId29"/>
    <p:sldId id="2043" r:id="rId30"/>
    <p:sldId id="2055" r:id="rId31"/>
    <p:sldId id="2045" r:id="rId32"/>
    <p:sldId id="2047" r:id="rId33"/>
    <p:sldId id="2046" r:id="rId34"/>
    <p:sldId id="2048" r:id="rId35"/>
    <p:sldId id="2049" r:id="rId36"/>
    <p:sldId id="2050" r:id="rId37"/>
    <p:sldId id="2062" r:id="rId38"/>
    <p:sldId id="2063" r:id="rId39"/>
    <p:sldId id="2064" r:id="rId40"/>
    <p:sldId id="2065" r:id="rId41"/>
    <p:sldId id="2066" r:id="rId42"/>
    <p:sldId id="2067" r:id="rId43"/>
    <p:sldId id="2068" r:id="rId44"/>
    <p:sldId id="2069" r:id="rId45"/>
    <p:sldId id="2070" r:id="rId46"/>
    <p:sldId id="2071" r:id="rId47"/>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7242" userDrawn="1">
          <p15:clr>
            <a:srgbClr val="A4A3A4"/>
          </p15:clr>
        </p15:guide>
        <p15:guide id="4" pos="3840" userDrawn="1">
          <p15:clr>
            <a:srgbClr val="A4A3A4"/>
          </p15:clr>
        </p15:guide>
        <p15:guide id="5" orient="horz" pos="346" userDrawn="1">
          <p15:clr>
            <a:srgbClr val="A4A3A4"/>
          </p15:clr>
        </p15:guide>
        <p15:guide id="6" orient="horz" pos="3952" userDrawn="1">
          <p15:clr>
            <a:srgbClr val="A4A3A4"/>
          </p15:clr>
        </p15:guide>
        <p15:guide id="7" pos="5541" userDrawn="1">
          <p15:clr>
            <a:srgbClr val="A4A3A4"/>
          </p15:clr>
        </p15:guide>
        <p15:guide id="8" pos="3409" userDrawn="1">
          <p15:clr>
            <a:srgbClr val="A4A3A4"/>
          </p15:clr>
        </p15:guide>
        <p15:guide id="9" pos="438" userDrawn="1">
          <p15:clr>
            <a:srgbClr val="A4A3A4"/>
          </p15:clr>
        </p15:guide>
        <p15:guide id="10" orient="horz" pos="777" userDrawn="1">
          <p15:clr>
            <a:srgbClr val="A4A3A4"/>
          </p15:clr>
        </p15:guide>
        <p15:guide id="11" pos="21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3E3F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84"/>
    <p:restoredTop sz="86432"/>
  </p:normalViewPr>
  <p:slideViewPr>
    <p:cSldViewPr snapToGrid="0" snapToObjects="1" showGuides="1">
      <p:cViewPr varScale="1">
        <p:scale>
          <a:sx n="74" d="100"/>
          <a:sy n="74" d="100"/>
        </p:scale>
        <p:origin x="678" y="72"/>
      </p:cViewPr>
      <p:guideLst>
        <p:guide orient="horz" pos="2160"/>
        <p:guide pos="7242"/>
        <p:guide pos="3840"/>
        <p:guide orient="horz" pos="346"/>
        <p:guide orient="horz" pos="3952"/>
        <p:guide pos="5541"/>
        <p:guide pos="3409"/>
        <p:guide pos="438"/>
        <p:guide orient="horz" pos="777"/>
        <p:guide pos="2139"/>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ES"/>
  <c:roundedCorners val="0"/>
  <c:style val="2"/>
  <c:chart>
    <c:title>
      <c:tx>
        <c:rich>
          <a:bodyPr rot="0"/>
          <a:lstStyle/>
          <a:p>
            <a:pPr>
              <a:defRPr sz="1000" b="0" i="0" u="none" strike="noStrike">
                <a:solidFill>
                  <a:srgbClr val="000000"/>
                </a:solidFill>
                <a:latin typeface="Calibri"/>
              </a:defRPr>
            </a:pPr>
            <a:r>
              <a:rPr lang="es-MX" sz="1000" b="0" i="0" u="none" strike="noStrike">
                <a:solidFill>
                  <a:srgbClr val="000000"/>
                </a:solidFill>
                <a:latin typeface="Calibri"/>
              </a:rPr>
              <a:t>Serie 1</a:t>
            </a:r>
          </a:p>
        </c:rich>
      </c:tx>
      <c:layout>
        <c:manualLayout>
          <c:xMode val="edge"/>
          <c:yMode val="edge"/>
          <c:x val="0.466534"/>
          <c:y val="0"/>
          <c:w val="6.6931900000000003E-2"/>
          <c:h val="4.9974699999999997E-2"/>
        </c:manualLayout>
      </c:layout>
      <c:overlay val="1"/>
      <c:spPr>
        <a:noFill/>
        <a:effectLst/>
      </c:spPr>
    </c:title>
    <c:autoTitleDeleted val="0"/>
    <c:plotArea>
      <c:layout>
        <c:manualLayout>
          <c:layoutTarget val="inner"/>
          <c:xMode val="edge"/>
          <c:yMode val="edge"/>
          <c:x val="2.4201400000000001E-2"/>
          <c:y val="4.9974699999999997E-2"/>
          <c:w val="0.97079899999999997"/>
          <c:h val="0.857958"/>
        </c:manualLayout>
      </c:layout>
      <c:barChart>
        <c:barDir val="col"/>
        <c:grouping val="clustered"/>
        <c:varyColors val="0"/>
        <c:ser>
          <c:idx val="0"/>
          <c:order val="0"/>
          <c:tx>
            <c:v>Serie 1</c:v>
          </c:tx>
          <c:spPr>
            <a:gradFill flip="none" rotWithShape="1">
              <a:gsLst>
                <a:gs pos="0">
                  <a:srgbClr val="58C4BF"/>
                </a:gs>
                <a:gs pos="100000">
                  <a:srgbClr val="FFFFFF"/>
                </a:gs>
              </a:gsLst>
              <a:lin ang="5400000" scaled="0"/>
            </a:gradFill>
            <a:ln w="12700" cap="flat">
              <a:noFill/>
              <a:miter lim="400000"/>
            </a:ln>
            <a:effectLst/>
          </c:spPr>
          <c:invertIfNegative val="0"/>
          <c:dPt>
            <c:idx val="0"/>
            <c:invertIfNegative val="1"/>
            <c:bubble3D val="0"/>
            <c:extLst xmlns:c16r2="http://schemas.microsoft.com/office/drawing/2015/06/chart">
              <c:ext xmlns:c16="http://schemas.microsoft.com/office/drawing/2014/chart" uri="{C3380CC4-5D6E-409C-BE32-E72D297353CC}">
                <c16:uniqueId val="{00000001-42E2-4451-8773-05520B60BD54}"/>
              </c:ext>
            </c:extLst>
          </c:dPt>
          <c:dPt>
            <c:idx val="1"/>
            <c:invertIfNegative val="1"/>
            <c:bubble3D val="0"/>
            <c:spPr>
              <a:gradFill flip="none" rotWithShape="1">
                <a:gsLst>
                  <a:gs pos="0">
                    <a:srgbClr val="F1696B"/>
                  </a:gs>
                  <a:gs pos="100000">
                    <a:srgbClr val="FFFFFF"/>
                  </a:gs>
                </a:gsLst>
                <a:lin ang="5400000" scaled="0"/>
              </a:gradFill>
              <a:ln w="12700" cap="flat">
                <a:noFill/>
                <a:miter lim="400000"/>
              </a:ln>
              <a:effectLst/>
            </c:spPr>
            <c:extLst xmlns:c16r2="http://schemas.microsoft.com/office/drawing/2015/06/chart">
              <c:ext xmlns:c16="http://schemas.microsoft.com/office/drawing/2014/chart" uri="{C3380CC4-5D6E-409C-BE32-E72D297353CC}">
                <c16:uniqueId val="{00000003-42E2-4451-8773-05520B60BD54}"/>
              </c:ext>
            </c:extLst>
          </c:dPt>
          <c:dPt>
            <c:idx val="2"/>
            <c:invertIfNegative val="1"/>
            <c:bubble3D val="0"/>
            <c:spPr>
              <a:gradFill flip="none" rotWithShape="1">
                <a:gsLst>
                  <a:gs pos="0">
                    <a:srgbClr val="50BCE6"/>
                  </a:gs>
                  <a:gs pos="100000">
                    <a:srgbClr val="FFFFFF"/>
                  </a:gs>
                </a:gsLst>
                <a:lin ang="5400000" scaled="0"/>
              </a:gradFill>
              <a:ln w="12700" cap="flat">
                <a:noFill/>
                <a:miter lim="400000"/>
              </a:ln>
              <a:effectLst/>
            </c:spPr>
            <c:extLst xmlns:c16r2="http://schemas.microsoft.com/office/drawing/2015/06/chart">
              <c:ext xmlns:c16="http://schemas.microsoft.com/office/drawing/2014/chart" uri="{C3380CC4-5D6E-409C-BE32-E72D297353CC}">
                <c16:uniqueId val="{00000005-42E2-4451-8773-05520B60BD54}"/>
              </c:ext>
            </c:extLst>
          </c:dPt>
          <c:dPt>
            <c:idx val="3"/>
            <c:invertIfNegative val="1"/>
            <c:bubble3D val="0"/>
            <c:spPr>
              <a:gradFill flip="none" rotWithShape="1">
                <a:gsLst>
                  <a:gs pos="0">
                    <a:srgbClr val="0A2E6E"/>
                  </a:gs>
                  <a:gs pos="100000">
                    <a:srgbClr val="FFFFFF"/>
                  </a:gs>
                </a:gsLst>
                <a:lin ang="5400000" scaled="0"/>
              </a:gradFill>
              <a:ln w="12700" cap="flat">
                <a:noFill/>
                <a:miter lim="400000"/>
              </a:ln>
              <a:effectLst/>
            </c:spPr>
            <c:extLst xmlns:c16r2="http://schemas.microsoft.com/office/drawing/2015/06/chart">
              <c:ext xmlns:c16="http://schemas.microsoft.com/office/drawing/2014/chart" uri="{C3380CC4-5D6E-409C-BE32-E72D297353CC}">
                <c16:uniqueId val="{00000007-42E2-4451-8773-05520B60BD54}"/>
              </c:ext>
            </c:extLst>
          </c:dPt>
          <c:dLbls>
            <c:dLbl>
              <c:idx val="0"/>
              <c:numFmt formatCode="#,##0" sourceLinked="0"/>
              <c:spPr/>
              <c:txPr>
                <a:bodyPr/>
                <a:lstStyle/>
                <a:p>
                  <a:pPr>
                    <a:defRPr sz="1000" b="1" i="0" u="none" strike="noStrike">
                      <a:solidFill>
                        <a:srgbClr val="404040"/>
                      </a:solidFill>
                      <a:latin typeface="Helvetica"/>
                    </a:defRPr>
                  </a:pPr>
                  <a:endParaRPr lang="es-MX"/>
                </a:p>
              </c:txPr>
              <c:dLblPos val="outEnd"/>
              <c:showLegendKey val="0"/>
              <c:showVal val="1"/>
              <c:showCatName val="0"/>
              <c:showSerName val="0"/>
              <c:showPercent val="0"/>
              <c:showBubbleSize val="0"/>
            </c:dLbl>
            <c:dLbl>
              <c:idx val="1"/>
              <c:numFmt formatCode="#,##0" sourceLinked="0"/>
              <c:spPr/>
              <c:txPr>
                <a:bodyPr/>
                <a:lstStyle/>
                <a:p>
                  <a:pPr>
                    <a:defRPr sz="1000" b="1" i="0" u="none" strike="noStrike">
                      <a:solidFill>
                        <a:srgbClr val="404040"/>
                      </a:solidFill>
                      <a:latin typeface="Helvetica"/>
                    </a:defRPr>
                  </a:pPr>
                  <a:endParaRPr lang="es-MX"/>
                </a:p>
              </c:txPr>
              <c:dLblPos val="outEnd"/>
              <c:showLegendKey val="0"/>
              <c:showVal val="1"/>
              <c:showCatName val="0"/>
              <c:showSerName val="0"/>
              <c:showPercent val="0"/>
              <c:showBubbleSize val="0"/>
            </c:dLbl>
            <c:dLbl>
              <c:idx val="2"/>
              <c:numFmt formatCode="#,##0" sourceLinked="0"/>
              <c:spPr/>
              <c:txPr>
                <a:bodyPr/>
                <a:lstStyle/>
                <a:p>
                  <a:pPr>
                    <a:defRPr sz="1000" b="1" i="0" u="none" strike="noStrike">
                      <a:solidFill>
                        <a:srgbClr val="404040"/>
                      </a:solidFill>
                      <a:latin typeface="Helvetica"/>
                    </a:defRPr>
                  </a:pPr>
                  <a:endParaRPr lang="es-MX"/>
                </a:p>
              </c:txPr>
              <c:dLblPos val="outEnd"/>
              <c:showLegendKey val="0"/>
              <c:showVal val="1"/>
              <c:showCatName val="0"/>
              <c:showSerName val="0"/>
              <c:showPercent val="0"/>
              <c:showBubbleSize val="0"/>
            </c:dLbl>
            <c:dLbl>
              <c:idx val="3"/>
              <c:numFmt formatCode="#,##0" sourceLinked="0"/>
              <c:spPr/>
              <c:txPr>
                <a:bodyPr/>
                <a:lstStyle/>
                <a:p>
                  <a:pPr>
                    <a:defRPr sz="1000" b="1" i="0" u="none" strike="noStrike">
                      <a:solidFill>
                        <a:srgbClr val="404040"/>
                      </a:solidFill>
                      <a:latin typeface="Helvetica"/>
                    </a:defRPr>
                  </a:pPr>
                  <a:endParaRPr lang="es-MX"/>
                </a:p>
              </c:txPr>
              <c:dLblPos val="outEnd"/>
              <c:showLegendKey val="0"/>
              <c:showVal val="1"/>
              <c:showCatName val="0"/>
              <c:showSerName val="0"/>
              <c:showPercent val="0"/>
              <c:showBubbleSize val="0"/>
            </c:dLbl>
            <c:numFmt formatCode="#,##0" sourceLinked="0"/>
            <c:spPr>
              <a:noFill/>
              <a:ln>
                <a:noFill/>
              </a:ln>
              <a:effectLst/>
            </c:spPr>
            <c:txPr>
              <a:bodyPr/>
              <a:lstStyle/>
              <a:p>
                <a:pPr>
                  <a:defRPr sz="1000" b="1" i="0" u="none" strike="noStrike">
                    <a:solidFill>
                      <a:srgbClr val="404040"/>
                    </a:solidFill>
                    <a:latin typeface="Helvetica"/>
                  </a:defRPr>
                </a:pPr>
                <a:endParaRPr lang="es-MX"/>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Lit>
              <c:ptCount val="4"/>
              <c:pt idx="0">
                <c:v>2016</c:v>
              </c:pt>
              <c:pt idx="1">
                <c:v>2017</c:v>
              </c:pt>
              <c:pt idx="2">
                <c:v>2018</c:v>
              </c:pt>
              <c:pt idx="3">
                <c:v>2019</c:v>
              </c:pt>
            </c:strLit>
          </c:cat>
          <c:val>
            <c:numLit>
              <c:formatCode>General</c:formatCode>
              <c:ptCount val="4"/>
              <c:pt idx="0">
                <c:v>3611</c:v>
              </c:pt>
              <c:pt idx="1">
                <c:v>3659</c:v>
              </c:pt>
              <c:pt idx="2">
                <c:v>4672</c:v>
              </c:pt>
              <c:pt idx="3">
                <c:v>4984</c:v>
              </c:pt>
            </c:numLit>
          </c:val>
          <c:extLst xmlns:c16r2="http://schemas.microsoft.com/office/drawing/2015/06/chart">
            <c:ext xmlns:c16="http://schemas.microsoft.com/office/drawing/2014/chart" uri="{C3380CC4-5D6E-409C-BE32-E72D297353CC}">
              <c16:uniqueId val="{00000008-42E2-4451-8773-05520B60BD54}"/>
            </c:ext>
          </c:extLst>
        </c:ser>
        <c:dLbls>
          <c:showLegendKey val="0"/>
          <c:showVal val="0"/>
          <c:showCatName val="0"/>
          <c:showSerName val="0"/>
          <c:showPercent val="0"/>
          <c:showBubbleSize val="0"/>
        </c:dLbls>
        <c:gapWidth val="100"/>
        <c:overlap val="-70"/>
        <c:axId val="685672832"/>
        <c:axId val="685673392"/>
      </c:barChart>
      <c:catAx>
        <c:axId val="685672832"/>
        <c:scaling>
          <c:orientation val="minMax"/>
        </c:scaling>
        <c:delete val="0"/>
        <c:axPos val="b"/>
        <c:numFmt formatCode="General" sourceLinked="0"/>
        <c:majorTickMark val="none"/>
        <c:minorTickMark val="none"/>
        <c:tickLblPos val="low"/>
        <c:spPr>
          <a:ln w="12700" cap="flat">
            <a:solidFill>
              <a:srgbClr val="D9D9D9"/>
            </a:solidFill>
            <a:prstDash val="solid"/>
            <a:round/>
          </a:ln>
        </c:spPr>
        <c:txPr>
          <a:bodyPr rot="0"/>
          <a:lstStyle/>
          <a:p>
            <a:pPr>
              <a:defRPr sz="1000" b="1" i="0" u="none" strike="noStrike">
                <a:solidFill>
                  <a:srgbClr val="595959"/>
                </a:solidFill>
                <a:latin typeface="Helvetica"/>
              </a:defRPr>
            </a:pPr>
            <a:endParaRPr lang="es-MX"/>
          </a:p>
        </c:txPr>
        <c:crossAx val="685673392"/>
        <c:crosses val="autoZero"/>
        <c:auto val="1"/>
        <c:lblAlgn val="ctr"/>
        <c:lblOffset val="100"/>
        <c:noMultiLvlLbl val="1"/>
      </c:catAx>
      <c:valAx>
        <c:axId val="685673392"/>
        <c:scaling>
          <c:orientation val="minMax"/>
        </c:scaling>
        <c:delete val="0"/>
        <c:axPos val="l"/>
        <c:numFmt formatCode="#,##0" sourceLinked="0"/>
        <c:majorTickMark val="none"/>
        <c:minorTickMark val="none"/>
        <c:tickLblPos val="none"/>
        <c:spPr>
          <a:ln w="12700" cap="flat">
            <a:noFill/>
            <a:prstDash val="solid"/>
            <a:round/>
          </a:ln>
        </c:spPr>
        <c:txPr>
          <a:bodyPr rot="0"/>
          <a:lstStyle/>
          <a:p>
            <a:pPr>
              <a:defRPr sz="1000" b="0" i="0" u="none" strike="noStrike">
                <a:solidFill>
                  <a:srgbClr val="000000"/>
                </a:solidFill>
                <a:latin typeface="Calibri"/>
              </a:defRPr>
            </a:pPr>
            <a:endParaRPr lang="es-MX"/>
          </a:p>
        </c:txPr>
        <c:crossAx val="685672832"/>
        <c:crosses val="autoZero"/>
        <c:crossBetween val="between"/>
        <c:majorUnit val="1250"/>
        <c:minorUnit val="625"/>
      </c:valAx>
      <c:spPr>
        <a:noFill/>
        <a:ln w="12700" cap="flat">
          <a:noFill/>
          <a:miter lim="400000"/>
        </a:ln>
        <a:effectLst/>
      </c:spPr>
    </c:plotArea>
    <c:plotVisOnly val="1"/>
    <c:dispBlanksAs val="gap"/>
    <c:showDLblsOverMax val="1"/>
  </c:chart>
  <c:spPr>
    <a:solidFill>
      <a:srgbClr val="FFFFFF">
        <a:alpha val="50195"/>
      </a:srgbClr>
    </a:solid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s-ES"/>
  <c:roundedCorners val="0"/>
  <c:style val="2"/>
  <c:chart>
    <c:title>
      <c:tx>
        <c:rich>
          <a:bodyPr rot="0"/>
          <a:lstStyle/>
          <a:p>
            <a:pPr>
              <a:defRPr sz="1000" b="0" i="0" u="none" strike="noStrike">
                <a:solidFill>
                  <a:srgbClr val="000000"/>
                </a:solidFill>
                <a:latin typeface="Calibri"/>
              </a:defRPr>
            </a:pPr>
            <a:r>
              <a:rPr lang="es-MX" sz="1000" b="0" i="0" u="none" strike="noStrike">
                <a:solidFill>
                  <a:srgbClr val="000000"/>
                </a:solidFill>
                <a:latin typeface="Calibri"/>
              </a:rPr>
              <a:t>Serie 1</a:t>
            </a:r>
          </a:p>
        </c:rich>
      </c:tx>
      <c:layout>
        <c:manualLayout>
          <c:xMode val="edge"/>
          <c:yMode val="edge"/>
          <c:x val="0.466534"/>
          <c:y val="0"/>
          <c:w val="6.6931900000000003E-2"/>
          <c:h val="4.9974699999999997E-2"/>
        </c:manualLayout>
      </c:layout>
      <c:overlay val="1"/>
      <c:spPr>
        <a:noFill/>
        <a:effectLst/>
      </c:spPr>
    </c:title>
    <c:autoTitleDeleted val="0"/>
    <c:plotArea>
      <c:layout>
        <c:manualLayout>
          <c:layoutTarget val="inner"/>
          <c:xMode val="edge"/>
          <c:yMode val="edge"/>
          <c:x val="2.4201400000000001E-2"/>
          <c:y val="4.9974699999999997E-2"/>
          <c:w val="0.97079899999999997"/>
          <c:h val="0.857958"/>
        </c:manualLayout>
      </c:layout>
      <c:barChart>
        <c:barDir val="col"/>
        <c:grouping val="clustered"/>
        <c:varyColors val="0"/>
        <c:ser>
          <c:idx val="0"/>
          <c:order val="0"/>
          <c:tx>
            <c:v>Serie 1</c:v>
          </c:tx>
          <c:spPr>
            <a:gradFill flip="none" rotWithShape="1">
              <a:gsLst>
                <a:gs pos="0">
                  <a:srgbClr val="58C4BF"/>
                </a:gs>
                <a:gs pos="100000">
                  <a:srgbClr val="FFFFFF"/>
                </a:gs>
              </a:gsLst>
              <a:lin ang="5400000" scaled="0"/>
            </a:gradFill>
            <a:ln w="12700" cap="flat">
              <a:noFill/>
              <a:miter lim="400000"/>
            </a:ln>
            <a:effectLst/>
          </c:spPr>
          <c:invertIfNegative val="0"/>
          <c:dPt>
            <c:idx val="0"/>
            <c:invertIfNegative val="1"/>
            <c:bubble3D val="0"/>
            <c:extLst xmlns:c16r2="http://schemas.microsoft.com/office/drawing/2015/06/chart">
              <c:ext xmlns:c16="http://schemas.microsoft.com/office/drawing/2014/chart" uri="{C3380CC4-5D6E-409C-BE32-E72D297353CC}">
                <c16:uniqueId val="{00000001-647E-4721-8168-B1EBD16D969B}"/>
              </c:ext>
            </c:extLst>
          </c:dPt>
          <c:dPt>
            <c:idx val="1"/>
            <c:invertIfNegative val="1"/>
            <c:bubble3D val="0"/>
            <c:spPr>
              <a:gradFill flip="none" rotWithShape="1">
                <a:gsLst>
                  <a:gs pos="0">
                    <a:srgbClr val="F1696B"/>
                  </a:gs>
                  <a:gs pos="100000">
                    <a:srgbClr val="FFFFFF"/>
                  </a:gs>
                </a:gsLst>
                <a:lin ang="5400000" scaled="0"/>
              </a:gradFill>
              <a:ln w="12700" cap="flat">
                <a:noFill/>
                <a:miter lim="400000"/>
              </a:ln>
              <a:effectLst/>
            </c:spPr>
            <c:extLst xmlns:c16r2="http://schemas.microsoft.com/office/drawing/2015/06/chart">
              <c:ext xmlns:c16="http://schemas.microsoft.com/office/drawing/2014/chart" uri="{C3380CC4-5D6E-409C-BE32-E72D297353CC}">
                <c16:uniqueId val="{00000003-647E-4721-8168-B1EBD16D969B}"/>
              </c:ext>
            </c:extLst>
          </c:dPt>
          <c:dPt>
            <c:idx val="2"/>
            <c:invertIfNegative val="1"/>
            <c:bubble3D val="0"/>
            <c:spPr>
              <a:gradFill flip="none" rotWithShape="1">
                <a:gsLst>
                  <a:gs pos="0">
                    <a:srgbClr val="50BCE6"/>
                  </a:gs>
                  <a:gs pos="100000">
                    <a:srgbClr val="FFFFFF"/>
                  </a:gs>
                </a:gsLst>
                <a:lin ang="5400000" scaled="0"/>
              </a:gradFill>
              <a:ln w="12700" cap="flat">
                <a:noFill/>
                <a:miter lim="400000"/>
              </a:ln>
              <a:effectLst/>
            </c:spPr>
            <c:extLst xmlns:c16r2="http://schemas.microsoft.com/office/drawing/2015/06/chart">
              <c:ext xmlns:c16="http://schemas.microsoft.com/office/drawing/2014/chart" uri="{C3380CC4-5D6E-409C-BE32-E72D297353CC}">
                <c16:uniqueId val="{00000005-647E-4721-8168-B1EBD16D969B}"/>
              </c:ext>
            </c:extLst>
          </c:dPt>
          <c:dPt>
            <c:idx val="3"/>
            <c:invertIfNegative val="1"/>
            <c:bubble3D val="0"/>
            <c:spPr>
              <a:gradFill flip="none" rotWithShape="1">
                <a:gsLst>
                  <a:gs pos="0">
                    <a:srgbClr val="0A2E6E"/>
                  </a:gs>
                  <a:gs pos="100000">
                    <a:srgbClr val="FFFFFF"/>
                  </a:gs>
                </a:gsLst>
                <a:lin ang="5400000" scaled="0"/>
              </a:gradFill>
              <a:ln w="12700" cap="flat">
                <a:noFill/>
                <a:miter lim="400000"/>
              </a:ln>
              <a:effectLst/>
            </c:spPr>
            <c:extLst xmlns:c16r2="http://schemas.microsoft.com/office/drawing/2015/06/chart">
              <c:ext xmlns:c16="http://schemas.microsoft.com/office/drawing/2014/chart" uri="{C3380CC4-5D6E-409C-BE32-E72D297353CC}">
                <c16:uniqueId val="{00000007-647E-4721-8168-B1EBD16D969B}"/>
              </c:ext>
            </c:extLst>
          </c:dPt>
          <c:dLbls>
            <c:dLbl>
              <c:idx val="0"/>
              <c:numFmt formatCode="#,##0" sourceLinked="0"/>
              <c:spPr/>
              <c:txPr>
                <a:bodyPr/>
                <a:lstStyle/>
                <a:p>
                  <a:pPr>
                    <a:defRPr sz="1000" b="1" i="0" u="none" strike="noStrike">
                      <a:solidFill>
                        <a:srgbClr val="404040"/>
                      </a:solidFill>
                      <a:latin typeface="Helvetica"/>
                    </a:defRPr>
                  </a:pPr>
                  <a:endParaRPr lang="es-MX"/>
                </a:p>
              </c:txPr>
              <c:dLblPos val="outEnd"/>
              <c:showLegendKey val="0"/>
              <c:showVal val="1"/>
              <c:showCatName val="0"/>
              <c:showSerName val="0"/>
              <c:showPercent val="0"/>
              <c:showBubbleSize val="0"/>
            </c:dLbl>
            <c:dLbl>
              <c:idx val="1"/>
              <c:numFmt formatCode="#,##0" sourceLinked="0"/>
              <c:spPr/>
              <c:txPr>
                <a:bodyPr/>
                <a:lstStyle/>
                <a:p>
                  <a:pPr>
                    <a:defRPr sz="1000" b="1" i="0" u="none" strike="noStrike">
                      <a:solidFill>
                        <a:srgbClr val="404040"/>
                      </a:solidFill>
                      <a:latin typeface="Helvetica"/>
                    </a:defRPr>
                  </a:pPr>
                  <a:endParaRPr lang="es-MX"/>
                </a:p>
              </c:txPr>
              <c:dLblPos val="outEnd"/>
              <c:showLegendKey val="0"/>
              <c:showVal val="1"/>
              <c:showCatName val="0"/>
              <c:showSerName val="0"/>
              <c:showPercent val="0"/>
              <c:showBubbleSize val="0"/>
            </c:dLbl>
            <c:dLbl>
              <c:idx val="2"/>
              <c:numFmt formatCode="#,##0" sourceLinked="0"/>
              <c:spPr/>
              <c:txPr>
                <a:bodyPr/>
                <a:lstStyle/>
                <a:p>
                  <a:pPr>
                    <a:defRPr sz="1000" b="1" i="0" u="none" strike="noStrike">
                      <a:solidFill>
                        <a:srgbClr val="404040"/>
                      </a:solidFill>
                      <a:latin typeface="Helvetica"/>
                    </a:defRPr>
                  </a:pPr>
                  <a:endParaRPr lang="es-MX"/>
                </a:p>
              </c:txPr>
              <c:dLblPos val="outEnd"/>
              <c:showLegendKey val="0"/>
              <c:showVal val="1"/>
              <c:showCatName val="0"/>
              <c:showSerName val="0"/>
              <c:showPercent val="0"/>
              <c:showBubbleSize val="0"/>
            </c:dLbl>
            <c:dLbl>
              <c:idx val="3"/>
              <c:numFmt formatCode="#,##0" sourceLinked="0"/>
              <c:spPr/>
              <c:txPr>
                <a:bodyPr/>
                <a:lstStyle/>
                <a:p>
                  <a:pPr>
                    <a:defRPr sz="1000" b="1" i="0" u="none" strike="noStrike">
                      <a:solidFill>
                        <a:srgbClr val="404040"/>
                      </a:solidFill>
                      <a:latin typeface="Helvetica"/>
                    </a:defRPr>
                  </a:pPr>
                  <a:endParaRPr lang="es-MX"/>
                </a:p>
              </c:txPr>
              <c:dLblPos val="outEnd"/>
              <c:showLegendKey val="0"/>
              <c:showVal val="1"/>
              <c:showCatName val="0"/>
              <c:showSerName val="0"/>
              <c:showPercent val="0"/>
              <c:showBubbleSize val="0"/>
            </c:dLbl>
            <c:numFmt formatCode="#,##0" sourceLinked="0"/>
            <c:spPr>
              <a:noFill/>
              <a:ln>
                <a:noFill/>
              </a:ln>
              <a:effectLst/>
            </c:spPr>
            <c:txPr>
              <a:bodyPr/>
              <a:lstStyle/>
              <a:p>
                <a:pPr>
                  <a:defRPr sz="1000" b="1" i="0" u="none" strike="noStrike">
                    <a:solidFill>
                      <a:srgbClr val="404040"/>
                    </a:solidFill>
                    <a:latin typeface="Helvetica"/>
                  </a:defRPr>
                </a:pPr>
                <a:endParaRPr lang="es-MX"/>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Lit>
              <c:ptCount val="4"/>
              <c:pt idx="0">
                <c:v>2016</c:v>
              </c:pt>
              <c:pt idx="1">
                <c:v>2017</c:v>
              </c:pt>
              <c:pt idx="2">
                <c:v>2018</c:v>
              </c:pt>
              <c:pt idx="3">
                <c:v>2019</c:v>
              </c:pt>
            </c:strLit>
          </c:cat>
          <c:val>
            <c:numLit>
              <c:formatCode>General</c:formatCode>
              <c:ptCount val="4"/>
              <c:pt idx="0">
                <c:v>3611</c:v>
              </c:pt>
              <c:pt idx="1">
                <c:v>3659</c:v>
              </c:pt>
              <c:pt idx="2">
                <c:v>4672</c:v>
              </c:pt>
              <c:pt idx="3">
                <c:v>4984</c:v>
              </c:pt>
            </c:numLit>
          </c:val>
          <c:extLst xmlns:c16r2="http://schemas.microsoft.com/office/drawing/2015/06/chart">
            <c:ext xmlns:c16="http://schemas.microsoft.com/office/drawing/2014/chart" uri="{C3380CC4-5D6E-409C-BE32-E72D297353CC}">
              <c16:uniqueId val="{00000008-647E-4721-8168-B1EBD16D969B}"/>
            </c:ext>
          </c:extLst>
        </c:ser>
        <c:dLbls>
          <c:showLegendKey val="0"/>
          <c:showVal val="0"/>
          <c:showCatName val="0"/>
          <c:showSerName val="0"/>
          <c:showPercent val="0"/>
          <c:showBubbleSize val="0"/>
        </c:dLbls>
        <c:gapWidth val="100"/>
        <c:overlap val="-70"/>
        <c:axId val="685675632"/>
        <c:axId val="689032912"/>
      </c:barChart>
      <c:catAx>
        <c:axId val="685675632"/>
        <c:scaling>
          <c:orientation val="minMax"/>
        </c:scaling>
        <c:delete val="0"/>
        <c:axPos val="b"/>
        <c:numFmt formatCode="General" sourceLinked="0"/>
        <c:majorTickMark val="none"/>
        <c:minorTickMark val="none"/>
        <c:tickLblPos val="low"/>
        <c:spPr>
          <a:ln w="12700" cap="flat">
            <a:solidFill>
              <a:srgbClr val="D9D9D9"/>
            </a:solidFill>
            <a:prstDash val="solid"/>
            <a:round/>
          </a:ln>
        </c:spPr>
        <c:txPr>
          <a:bodyPr rot="0"/>
          <a:lstStyle/>
          <a:p>
            <a:pPr>
              <a:defRPr sz="1000" b="1" i="0" u="none" strike="noStrike">
                <a:solidFill>
                  <a:srgbClr val="595959"/>
                </a:solidFill>
                <a:latin typeface="Helvetica"/>
              </a:defRPr>
            </a:pPr>
            <a:endParaRPr lang="es-MX"/>
          </a:p>
        </c:txPr>
        <c:crossAx val="689032912"/>
        <c:crosses val="autoZero"/>
        <c:auto val="1"/>
        <c:lblAlgn val="ctr"/>
        <c:lblOffset val="100"/>
        <c:noMultiLvlLbl val="1"/>
      </c:catAx>
      <c:valAx>
        <c:axId val="689032912"/>
        <c:scaling>
          <c:orientation val="minMax"/>
        </c:scaling>
        <c:delete val="0"/>
        <c:axPos val="l"/>
        <c:numFmt formatCode="#,##0" sourceLinked="0"/>
        <c:majorTickMark val="none"/>
        <c:minorTickMark val="none"/>
        <c:tickLblPos val="none"/>
        <c:spPr>
          <a:ln w="12700" cap="flat">
            <a:noFill/>
            <a:prstDash val="solid"/>
            <a:round/>
          </a:ln>
        </c:spPr>
        <c:txPr>
          <a:bodyPr rot="0"/>
          <a:lstStyle/>
          <a:p>
            <a:pPr>
              <a:defRPr sz="1000" b="0" i="0" u="none" strike="noStrike">
                <a:solidFill>
                  <a:srgbClr val="000000"/>
                </a:solidFill>
                <a:latin typeface="Calibri"/>
              </a:defRPr>
            </a:pPr>
            <a:endParaRPr lang="es-MX"/>
          </a:p>
        </c:txPr>
        <c:crossAx val="685675632"/>
        <c:crosses val="autoZero"/>
        <c:crossBetween val="between"/>
        <c:majorUnit val="1250"/>
        <c:minorUnit val="625"/>
      </c:valAx>
      <c:spPr>
        <a:noFill/>
        <a:ln w="12700" cap="flat">
          <a:noFill/>
          <a:miter lim="400000"/>
        </a:ln>
        <a:effectLst/>
      </c:spPr>
    </c:plotArea>
    <c:plotVisOnly val="1"/>
    <c:dispBlanksAs val="gap"/>
    <c:showDLblsOverMax val="1"/>
  </c:chart>
  <c:spPr>
    <a:solidFill>
      <a:srgbClr val="FFFFFF">
        <a:alpha val="50195"/>
      </a:srgbClr>
    </a:solid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01698" y="0"/>
            <a:ext cx="2984871" cy="502755"/>
          </a:xfrm>
          <a:prstGeom prst="rect">
            <a:avLst/>
          </a:prstGeom>
        </p:spPr>
        <p:txBody>
          <a:bodyPr vert="horz" lIns="91440" tIns="45720" rIns="91440" bIns="45720" rtlCol="0"/>
          <a:lstStyle>
            <a:lvl1pPr algn="r">
              <a:defRPr sz="1200"/>
            </a:lvl1pPr>
          </a:lstStyle>
          <a:p>
            <a:fld id="{88EDFB7E-8A14-5F4A-A8BC-FEC574E653A4}" type="datetimeFigureOut">
              <a:rPr lang="en-US" smtClean="0"/>
              <a:t>2/2/2020</a:t>
            </a:fld>
            <a:endParaRPr lang="en-US"/>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8817" y="4822270"/>
            <a:ext cx="5510530" cy="394549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17549"/>
            <a:ext cx="2984871" cy="50275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01698" y="9517549"/>
            <a:ext cx="2984871" cy="502754"/>
          </a:xfrm>
          <a:prstGeom prst="rect">
            <a:avLst/>
          </a:prstGeom>
        </p:spPr>
        <p:txBody>
          <a:bodyPr vert="horz" lIns="91440" tIns="45720" rIns="91440" bIns="45720" rtlCol="0" anchor="b"/>
          <a:lstStyle>
            <a:lvl1pPr algn="r">
              <a:defRPr sz="1200"/>
            </a:lvl1pPr>
          </a:lstStyle>
          <a:p>
            <a:fld id="{4A1814F3-7BF6-CC41-BA5F-F3649E84E65E}" type="slidenum">
              <a:rPr lang="en-US" smtClean="0"/>
              <a:t>‹Nº›</a:t>
            </a:fld>
            <a:endParaRPr lang="en-US"/>
          </a:p>
        </p:txBody>
      </p:sp>
    </p:spTree>
    <p:extLst>
      <p:ext uri="{BB962C8B-B14F-4D97-AF65-F5344CB8AC3E}">
        <p14:creationId xmlns:p14="http://schemas.microsoft.com/office/powerpoint/2010/main" val="3550263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8078450" y="-12927013"/>
            <a:ext cx="24282400" cy="13658851"/>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8816" y="4759643"/>
            <a:ext cx="5481830" cy="447782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356417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9507DD5-2493-8341-812E-B4C1B0D806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7D68C4D-3B26-9249-9510-ACD9999031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D6B8D83-963D-4743-B8D5-7CD2C6F400A4}"/>
              </a:ext>
            </a:extLst>
          </p:cNvPr>
          <p:cNvSpPr>
            <a:spLocks noGrp="1"/>
          </p:cNvSpPr>
          <p:nvPr>
            <p:ph type="dt" sz="half" idx="10"/>
          </p:nvPr>
        </p:nvSpPr>
        <p:spPr/>
        <p:txBody>
          <a:bodyPr/>
          <a:lstStyle/>
          <a:p>
            <a:fld id="{B50CD552-C10E-614A-B810-77E320220E26}" type="datetimeFigureOut">
              <a:rPr lang="en-US" smtClean="0"/>
              <a:t>2/2/2020</a:t>
            </a:fld>
            <a:endParaRPr lang="en-US"/>
          </a:p>
        </p:txBody>
      </p:sp>
      <p:sp>
        <p:nvSpPr>
          <p:cNvPr id="5" name="Footer Placeholder 4">
            <a:extLst>
              <a:ext uri="{FF2B5EF4-FFF2-40B4-BE49-F238E27FC236}">
                <a16:creationId xmlns="" xmlns:a16="http://schemas.microsoft.com/office/drawing/2014/main" id="{DBFC411A-6A7F-2149-854D-61E6BEF90A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019527A-3EB5-8245-8C90-4822BBF30572}"/>
              </a:ext>
            </a:extLst>
          </p:cNvPr>
          <p:cNvSpPr>
            <a:spLocks noGrp="1"/>
          </p:cNvSpPr>
          <p:nvPr>
            <p:ph type="sldNum" sz="quarter" idx="12"/>
          </p:nvPr>
        </p:nvSpPr>
        <p:spPr/>
        <p:txBody>
          <a:bodyPr/>
          <a:lstStyle/>
          <a:p>
            <a:fld id="{9998EADF-C030-F84C-ADA0-FD2E39B5A33F}" type="slidenum">
              <a:rPr lang="en-US" smtClean="0"/>
              <a:t>‹Nº›</a:t>
            </a:fld>
            <a:endParaRPr lang="en-US"/>
          </a:p>
        </p:txBody>
      </p:sp>
      <p:pic>
        <p:nvPicPr>
          <p:cNvPr id="7" name="Imagen 6" descr="sepada-escudologosiglas_450x85.png">
            <a:extLst>
              <a:ext uri="{FF2B5EF4-FFF2-40B4-BE49-F238E27FC236}">
                <a16:creationId xmlns="" xmlns:a16="http://schemas.microsoft.com/office/drawing/2014/main" id="{2D4525F6-A69C-4E4F-9596-98A0E49DE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5644"/>
          <a:stretch/>
        </p:blipFill>
        <p:spPr>
          <a:xfrm>
            <a:off x="70303" y="73818"/>
            <a:ext cx="4878209" cy="944754"/>
          </a:xfrm>
          <a:prstGeom prst="rect">
            <a:avLst/>
          </a:prstGeom>
        </p:spPr>
      </p:pic>
    </p:spTree>
    <p:extLst>
      <p:ext uri="{BB962C8B-B14F-4D97-AF65-F5344CB8AC3E}">
        <p14:creationId xmlns:p14="http://schemas.microsoft.com/office/powerpoint/2010/main" val="814203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61387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42"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91452444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olo el título">
    <p:spTree>
      <p:nvGrpSpPr>
        <p:cNvPr id="1" name=""/>
        <p:cNvGrpSpPr/>
        <p:nvPr/>
      </p:nvGrpSpPr>
      <p:grpSpPr>
        <a:xfrm>
          <a:off x="0" y="0"/>
          <a:ext cx="0" cy="0"/>
          <a:chOff x="0" y="0"/>
          <a:chExt cx="0" cy="0"/>
        </a:xfrm>
      </p:grpSpPr>
      <p:sp>
        <p:nvSpPr>
          <p:cNvPr id="34" name="Texto del título"/>
          <p:cNvSpPr txBox="1">
            <a:spLocks noGrp="1"/>
          </p:cNvSpPr>
          <p:nvPr>
            <p:ph type="title"/>
          </p:nvPr>
        </p:nvSpPr>
        <p:spPr>
          <a:prstGeom prst="rect">
            <a:avLst/>
          </a:prstGeom>
        </p:spPr>
        <p:txBody>
          <a:bodyPr/>
          <a:lstStyle/>
          <a:p>
            <a:r>
              <a:t>Texto del título</a:t>
            </a:r>
          </a:p>
        </p:txBody>
      </p:sp>
      <p:sp>
        <p:nvSpPr>
          <p:cNvPr id="3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82200236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TIFY">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Freeform 1">
            <a:extLst>
              <a:ext uri="{FF2B5EF4-FFF2-40B4-BE49-F238E27FC236}">
                <a16:creationId xmlns="" xmlns:a16="http://schemas.microsoft.com/office/drawing/2014/main" id="{D357C5EB-4A78-4440-B5DB-373C8EB234C8}"/>
              </a:ext>
            </a:extLst>
          </p:cNvPr>
          <p:cNvSpPr/>
          <p:nvPr userDrawn="1"/>
        </p:nvSpPr>
        <p:spPr>
          <a:xfrm flipH="1">
            <a:off x="-1" y="0"/>
            <a:ext cx="12191993" cy="6858000"/>
          </a:xfrm>
          <a:custGeom>
            <a:avLst/>
            <a:gdLst>
              <a:gd name="connsiteX0" fmla="*/ 0 w 10707915"/>
              <a:gd name="connsiteY0" fmla="*/ 0 h 6858000"/>
              <a:gd name="connsiteX1" fmla="*/ 4588328 w 10707915"/>
              <a:gd name="connsiteY1" fmla="*/ 0 h 6858000"/>
              <a:gd name="connsiteX2" fmla="*/ 4588329 w 10707915"/>
              <a:gd name="connsiteY2" fmla="*/ 0 h 6858000"/>
              <a:gd name="connsiteX3" fmla="*/ 4588329 w 10707915"/>
              <a:gd name="connsiteY3" fmla="*/ 1 h 6858000"/>
              <a:gd name="connsiteX4" fmla="*/ 10707915 w 10707915"/>
              <a:gd name="connsiteY4" fmla="*/ 6858000 h 6858000"/>
              <a:gd name="connsiteX5" fmla="*/ 4588329 w 10707915"/>
              <a:gd name="connsiteY5" fmla="*/ 6858000 h 6858000"/>
              <a:gd name="connsiteX6" fmla="*/ 4588328 w 10707915"/>
              <a:gd name="connsiteY6" fmla="*/ 6858000 h 6858000"/>
              <a:gd name="connsiteX7" fmla="*/ 0 w 1070791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07915" h="6858000">
                <a:moveTo>
                  <a:pt x="0" y="0"/>
                </a:moveTo>
                <a:lnTo>
                  <a:pt x="4588328" y="0"/>
                </a:lnTo>
                <a:lnTo>
                  <a:pt x="4588329" y="0"/>
                </a:lnTo>
                <a:lnTo>
                  <a:pt x="4588329" y="1"/>
                </a:lnTo>
                <a:lnTo>
                  <a:pt x="10707915" y="6858000"/>
                </a:lnTo>
                <a:lnTo>
                  <a:pt x="4588329" y="6858000"/>
                </a:lnTo>
                <a:lnTo>
                  <a:pt x="4588328"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 name="Freeform 1">
            <a:extLst>
              <a:ext uri="{FF2B5EF4-FFF2-40B4-BE49-F238E27FC236}">
                <a16:creationId xmlns="" xmlns:a16="http://schemas.microsoft.com/office/drawing/2014/main" id="{D357C5EB-4A78-4440-B5DB-373C8EB234C8}"/>
              </a:ext>
            </a:extLst>
          </p:cNvPr>
          <p:cNvSpPr/>
          <p:nvPr userDrawn="1"/>
        </p:nvSpPr>
        <p:spPr>
          <a:xfrm>
            <a:off x="-2" y="1093694"/>
            <a:ext cx="12191993" cy="5764306"/>
          </a:xfrm>
          <a:custGeom>
            <a:avLst/>
            <a:gdLst>
              <a:gd name="connsiteX0" fmla="*/ 0 w 10707915"/>
              <a:gd name="connsiteY0" fmla="*/ 0 h 6858000"/>
              <a:gd name="connsiteX1" fmla="*/ 4588328 w 10707915"/>
              <a:gd name="connsiteY1" fmla="*/ 0 h 6858000"/>
              <a:gd name="connsiteX2" fmla="*/ 4588329 w 10707915"/>
              <a:gd name="connsiteY2" fmla="*/ 0 h 6858000"/>
              <a:gd name="connsiteX3" fmla="*/ 4588329 w 10707915"/>
              <a:gd name="connsiteY3" fmla="*/ 1 h 6858000"/>
              <a:gd name="connsiteX4" fmla="*/ 10707915 w 10707915"/>
              <a:gd name="connsiteY4" fmla="*/ 6858000 h 6858000"/>
              <a:gd name="connsiteX5" fmla="*/ 4588329 w 10707915"/>
              <a:gd name="connsiteY5" fmla="*/ 6858000 h 6858000"/>
              <a:gd name="connsiteX6" fmla="*/ 4588328 w 10707915"/>
              <a:gd name="connsiteY6" fmla="*/ 6858000 h 6858000"/>
              <a:gd name="connsiteX7" fmla="*/ 0 w 1070791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07915" h="6858000">
                <a:moveTo>
                  <a:pt x="0" y="0"/>
                </a:moveTo>
                <a:lnTo>
                  <a:pt x="4588328" y="0"/>
                </a:lnTo>
                <a:lnTo>
                  <a:pt x="4588329" y="0"/>
                </a:lnTo>
                <a:lnTo>
                  <a:pt x="4588329" y="1"/>
                </a:lnTo>
                <a:lnTo>
                  <a:pt x="10707915" y="6858000"/>
                </a:lnTo>
                <a:lnTo>
                  <a:pt x="4588329" y="6858000"/>
                </a:lnTo>
                <a:lnTo>
                  <a:pt x="4588328"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Tree>
    <p:extLst>
      <p:ext uri="{BB962C8B-B14F-4D97-AF65-F5344CB8AC3E}">
        <p14:creationId xmlns:p14="http://schemas.microsoft.com/office/powerpoint/2010/main" val="2971899663"/>
      </p:ext>
    </p:extLst>
  </p:cSld>
  <p:clrMapOvr>
    <a:masterClrMapping/>
  </p:clrMapOvr>
  <p:extLst mod="1">
    <p:ext uri="{DCECCB84-F9BA-43D5-87BE-67443E8EF086}">
      <p15:sldGuideLst xmlns:p15="http://schemas.microsoft.com/office/powerpoint/2012/main">
        <p15:guide id="1" orient="horz" pos="2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146067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g Titl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Freeform 1">
            <a:extLst>
              <a:ext uri="{FF2B5EF4-FFF2-40B4-BE49-F238E27FC236}">
                <a16:creationId xmlns="" xmlns:a16="http://schemas.microsoft.com/office/drawing/2014/main" id="{94725787-C4B1-5C4A-82EC-C7030F10A8CD}"/>
              </a:ext>
            </a:extLst>
          </p:cNvPr>
          <p:cNvSpPr/>
          <p:nvPr userDrawn="1"/>
        </p:nvSpPr>
        <p:spPr>
          <a:xfrm flipH="1">
            <a:off x="2634342" y="0"/>
            <a:ext cx="9557652" cy="6858000"/>
          </a:xfrm>
          <a:custGeom>
            <a:avLst/>
            <a:gdLst>
              <a:gd name="connsiteX0" fmla="*/ 0 w 10707915"/>
              <a:gd name="connsiteY0" fmla="*/ 0 h 6858000"/>
              <a:gd name="connsiteX1" fmla="*/ 4588328 w 10707915"/>
              <a:gd name="connsiteY1" fmla="*/ 0 h 6858000"/>
              <a:gd name="connsiteX2" fmla="*/ 4588329 w 10707915"/>
              <a:gd name="connsiteY2" fmla="*/ 0 h 6858000"/>
              <a:gd name="connsiteX3" fmla="*/ 4588329 w 10707915"/>
              <a:gd name="connsiteY3" fmla="*/ 1 h 6858000"/>
              <a:gd name="connsiteX4" fmla="*/ 10707915 w 10707915"/>
              <a:gd name="connsiteY4" fmla="*/ 6858000 h 6858000"/>
              <a:gd name="connsiteX5" fmla="*/ 4588329 w 10707915"/>
              <a:gd name="connsiteY5" fmla="*/ 6858000 h 6858000"/>
              <a:gd name="connsiteX6" fmla="*/ 4588328 w 10707915"/>
              <a:gd name="connsiteY6" fmla="*/ 6858000 h 6858000"/>
              <a:gd name="connsiteX7" fmla="*/ 0 w 1070791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07915" h="6858000">
                <a:moveTo>
                  <a:pt x="0" y="0"/>
                </a:moveTo>
                <a:lnTo>
                  <a:pt x="4588328" y="0"/>
                </a:lnTo>
                <a:lnTo>
                  <a:pt x="4588329" y="0"/>
                </a:lnTo>
                <a:lnTo>
                  <a:pt x="4588329" y="1"/>
                </a:lnTo>
                <a:lnTo>
                  <a:pt x="10707915" y="6858000"/>
                </a:lnTo>
                <a:lnTo>
                  <a:pt x="4588329" y="6858000"/>
                </a:lnTo>
                <a:lnTo>
                  <a:pt x="4588328" y="6858000"/>
                </a:lnTo>
                <a:lnTo>
                  <a:pt x="0" y="6858000"/>
                </a:lnTo>
                <a:close/>
              </a:path>
            </a:pathLst>
          </a:cu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Tree>
    <p:extLst>
      <p:ext uri="{BB962C8B-B14F-4D97-AF65-F5344CB8AC3E}">
        <p14:creationId xmlns:p14="http://schemas.microsoft.com/office/powerpoint/2010/main" val="285567026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llo">
    <p:bg>
      <p:bgPr>
        <a:solidFill>
          <a:schemeClr val="bg2"/>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 xmlns:a16="http://schemas.microsoft.com/office/drawing/2014/main" id="{52B21ECF-A424-1141-9F67-FB81B1D45A56}"/>
              </a:ext>
            </a:extLst>
          </p:cNvPr>
          <p:cNvSpPr>
            <a:spLocks noGrp="1"/>
          </p:cNvSpPr>
          <p:nvPr>
            <p:ph type="pic" sz="quarter" idx="15"/>
          </p:nvPr>
        </p:nvSpPr>
        <p:spPr>
          <a:xfrm>
            <a:off x="0" y="0"/>
            <a:ext cx="12192000" cy="6858000"/>
          </a:xfrm>
          <a:prstGeom prst="rect">
            <a:avLst/>
          </a:prstGeom>
          <a:solidFill>
            <a:schemeClr val="bg1">
              <a:lumMod val="95000"/>
            </a:schemeClr>
          </a:solidFill>
          <a:effectLst/>
        </p:spPr>
        <p:txBody>
          <a:bodyPr wrap="square">
            <a:noAutofit/>
          </a:bodyPr>
          <a:lstStyle>
            <a:lvl1pPr marL="0" indent="0">
              <a:buNone/>
              <a:defRPr sz="1200" b="0" i="0">
                <a:ln>
                  <a:noFill/>
                </a:ln>
                <a:solidFill>
                  <a:schemeClr val="tx2"/>
                </a:solidFill>
                <a:latin typeface="Roboto Regular" charset="0"/>
                <a:ea typeface="Roboto Regular" charset="0"/>
                <a:cs typeface="Roboto Regular" charset="0"/>
              </a:defRPr>
            </a:lvl1pPr>
          </a:lstStyle>
          <a:p>
            <a:endParaRPr lang="en-US" dirty="0"/>
          </a:p>
        </p:txBody>
      </p:sp>
    </p:spTree>
    <p:extLst>
      <p:ext uri="{BB962C8B-B14F-4D97-AF65-F5344CB8AC3E}">
        <p14:creationId xmlns:p14="http://schemas.microsoft.com/office/powerpoint/2010/main" val="3388692280"/>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orld Map">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26303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s and Numbers">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3" name="Freeform 2">
            <a:extLst>
              <a:ext uri="{FF2B5EF4-FFF2-40B4-BE49-F238E27FC236}">
                <a16:creationId xmlns="" xmlns:a16="http://schemas.microsoft.com/office/drawing/2014/main" id="{D325C32D-6966-A042-8A7F-72574B54124C}"/>
              </a:ext>
            </a:extLst>
          </p:cNvPr>
          <p:cNvSpPr/>
          <p:nvPr userDrawn="1"/>
        </p:nvSpPr>
        <p:spPr>
          <a:xfrm rot="10800000">
            <a:off x="1485600" y="1090798"/>
            <a:ext cx="10706400" cy="5767201"/>
          </a:xfrm>
          <a:custGeom>
            <a:avLst/>
            <a:gdLst>
              <a:gd name="connsiteX0" fmla="*/ 0 w 10707915"/>
              <a:gd name="connsiteY0" fmla="*/ 0 h 6858000"/>
              <a:gd name="connsiteX1" fmla="*/ 4588328 w 10707915"/>
              <a:gd name="connsiteY1" fmla="*/ 0 h 6858000"/>
              <a:gd name="connsiteX2" fmla="*/ 4588329 w 10707915"/>
              <a:gd name="connsiteY2" fmla="*/ 0 h 6858000"/>
              <a:gd name="connsiteX3" fmla="*/ 4588329 w 10707915"/>
              <a:gd name="connsiteY3" fmla="*/ 1 h 6858000"/>
              <a:gd name="connsiteX4" fmla="*/ 10707915 w 10707915"/>
              <a:gd name="connsiteY4" fmla="*/ 6858000 h 6858000"/>
              <a:gd name="connsiteX5" fmla="*/ 4588329 w 10707915"/>
              <a:gd name="connsiteY5" fmla="*/ 6858000 h 6858000"/>
              <a:gd name="connsiteX6" fmla="*/ 4588328 w 10707915"/>
              <a:gd name="connsiteY6" fmla="*/ 6858000 h 6858000"/>
              <a:gd name="connsiteX7" fmla="*/ 0 w 1070791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07915" h="6858000">
                <a:moveTo>
                  <a:pt x="0" y="0"/>
                </a:moveTo>
                <a:lnTo>
                  <a:pt x="4588328" y="0"/>
                </a:lnTo>
                <a:lnTo>
                  <a:pt x="4588329" y="0"/>
                </a:lnTo>
                <a:lnTo>
                  <a:pt x="4588329" y="1"/>
                </a:lnTo>
                <a:lnTo>
                  <a:pt x="10707915" y="6858000"/>
                </a:lnTo>
                <a:lnTo>
                  <a:pt x="4588329" y="6858000"/>
                </a:lnTo>
                <a:lnTo>
                  <a:pt x="4588328" y="6858000"/>
                </a:lnTo>
                <a:lnTo>
                  <a:pt x="0" y="6858000"/>
                </a:lnTo>
                <a:close/>
              </a:path>
            </a:pathLst>
          </a:custGeom>
          <a:solidFill>
            <a:schemeClr val="accent6">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 name="Freeform 3">
            <a:extLst>
              <a:ext uri="{FF2B5EF4-FFF2-40B4-BE49-F238E27FC236}">
                <a16:creationId xmlns="" xmlns:a16="http://schemas.microsoft.com/office/drawing/2014/main" id="{6C278464-27B1-5041-B6FE-F97B7C433FB4}"/>
              </a:ext>
            </a:extLst>
          </p:cNvPr>
          <p:cNvSpPr/>
          <p:nvPr userDrawn="1"/>
        </p:nvSpPr>
        <p:spPr>
          <a:xfrm rot="10800000" flipH="1">
            <a:off x="0" y="1090797"/>
            <a:ext cx="10706400" cy="5767202"/>
          </a:xfrm>
          <a:custGeom>
            <a:avLst/>
            <a:gdLst>
              <a:gd name="connsiteX0" fmla="*/ 0 w 10707915"/>
              <a:gd name="connsiteY0" fmla="*/ 0 h 6858000"/>
              <a:gd name="connsiteX1" fmla="*/ 4588328 w 10707915"/>
              <a:gd name="connsiteY1" fmla="*/ 0 h 6858000"/>
              <a:gd name="connsiteX2" fmla="*/ 4588329 w 10707915"/>
              <a:gd name="connsiteY2" fmla="*/ 0 h 6858000"/>
              <a:gd name="connsiteX3" fmla="*/ 4588329 w 10707915"/>
              <a:gd name="connsiteY3" fmla="*/ 1 h 6858000"/>
              <a:gd name="connsiteX4" fmla="*/ 10707915 w 10707915"/>
              <a:gd name="connsiteY4" fmla="*/ 6858000 h 6858000"/>
              <a:gd name="connsiteX5" fmla="*/ 4588329 w 10707915"/>
              <a:gd name="connsiteY5" fmla="*/ 6858000 h 6858000"/>
              <a:gd name="connsiteX6" fmla="*/ 4588328 w 10707915"/>
              <a:gd name="connsiteY6" fmla="*/ 6858000 h 6858000"/>
              <a:gd name="connsiteX7" fmla="*/ 0 w 1070791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07915" h="6858000">
                <a:moveTo>
                  <a:pt x="0" y="0"/>
                </a:moveTo>
                <a:lnTo>
                  <a:pt x="4588328" y="0"/>
                </a:lnTo>
                <a:lnTo>
                  <a:pt x="4588329" y="0"/>
                </a:lnTo>
                <a:lnTo>
                  <a:pt x="4588329" y="1"/>
                </a:lnTo>
                <a:lnTo>
                  <a:pt x="10707915" y="6858000"/>
                </a:lnTo>
                <a:lnTo>
                  <a:pt x="4588329" y="6858000"/>
                </a:lnTo>
                <a:lnTo>
                  <a:pt x="4588328" y="6858000"/>
                </a:lnTo>
                <a:lnTo>
                  <a:pt x="0" y="6858000"/>
                </a:lnTo>
                <a:close/>
              </a:path>
            </a:pathLst>
          </a:custGeom>
          <a:solidFill>
            <a:schemeClr val="accent6">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Tree>
    <p:extLst>
      <p:ext uri="{BB962C8B-B14F-4D97-AF65-F5344CB8AC3E}">
        <p14:creationId xmlns:p14="http://schemas.microsoft.com/office/powerpoint/2010/main" val="3277657185"/>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General Slide_Right">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Freeform 1">
            <a:extLst>
              <a:ext uri="{FF2B5EF4-FFF2-40B4-BE49-F238E27FC236}">
                <a16:creationId xmlns="" xmlns:a16="http://schemas.microsoft.com/office/drawing/2014/main" id="{EC69F281-FEC0-C047-B0CB-8891FBBA5F8B}"/>
              </a:ext>
            </a:extLst>
          </p:cNvPr>
          <p:cNvSpPr/>
          <p:nvPr userDrawn="1"/>
        </p:nvSpPr>
        <p:spPr>
          <a:xfrm flipH="1">
            <a:off x="0" y="0"/>
            <a:ext cx="12191994" cy="6858000"/>
          </a:xfrm>
          <a:custGeom>
            <a:avLst/>
            <a:gdLst>
              <a:gd name="connsiteX0" fmla="*/ 0 w 10707915"/>
              <a:gd name="connsiteY0" fmla="*/ 0 h 6858000"/>
              <a:gd name="connsiteX1" fmla="*/ 4588328 w 10707915"/>
              <a:gd name="connsiteY1" fmla="*/ 0 h 6858000"/>
              <a:gd name="connsiteX2" fmla="*/ 4588329 w 10707915"/>
              <a:gd name="connsiteY2" fmla="*/ 0 h 6858000"/>
              <a:gd name="connsiteX3" fmla="*/ 4588329 w 10707915"/>
              <a:gd name="connsiteY3" fmla="*/ 1 h 6858000"/>
              <a:gd name="connsiteX4" fmla="*/ 10707915 w 10707915"/>
              <a:gd name="connsiteY4" fmla="*/ 6858000 h 6858000"/>
              <a:gd name="connsiteX5" fmla="*/ 4588329 w 10707915"/>
              <a:gd name="connsiteY5" fmla="*/ 6858000 h 6858000"/>
              <a:gd name="connsiteX6" fmla="*/ 4588328 w 10707915"/>
              <a:gd name="connsiteY6" fmla="*/ 6858000 h 6858000"/>
              <a:gd name="connsiteX7" fmla="*/ 0 w 1070791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07915" h="6858000">
                <a:moveTo>
                  <a:pt x="0" y="0"/>
                </a:moveTo>
                <a:lnTo>
                  <a:pt x="4588328" y="0"/>
                </a:lnTo>
                <a:lnTo>
                  <a:pt x="4588329" y="0"/>
                </a:lnTo>
                <a:lnTo>
                  <a:pt x="4588329" y="1"/>
                </a:lnTo>
                <a:lnTo>
                  <a:pt x="10707915" y="6858000"/>
                </a:lnTo>
                <a:lnTo>
                  <a:pt x="4588329" y="6858000"/>
                </a:lnTo>
                <a:lnTo>
                  <a:pt x="4588328"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 name="Freeform 1">
            <a:extLst>
              <a:ext uri="{FF2B5EF4-FFF2-40B4-BE49-F238E27FC236}">
                <a16:creationId xmlns="" xmlns:a16="http://schemas.microsoft.com/office/drawing/2014/main" id="{EC69F281-FEC0-C047-B0CB-8891FBBA5F8B}"/>
              </a:ext>
            </a:extLst>
          </p:cNvPr>
          <p:cNvSpPr/>
          <p:nvPr userDrawn="1"/>
        </p:nvSpPr>
        <p:spPr>
          <a:xfrm>
            <a:off x="0" y="1093694"/>
            <a:ext cx="12191994" cy="5764306"/>
          </a:xfrm>
          <a:custGeom>
            <a:avLst/>
            <a:gdLst>
              <a:gd name="connsiteX0" fmla="*/ 0 w 10707915"/>
              <a:gd name="connsiteY0" fmla="*/ 0 h 6858000"/>
              <a:gd name="connsiteX1" fmla="*/ 4588328 w 10707915"/>
              <a:gd name="connsiteY1" fmla="*/ 0 h 6858000"/>
              <a:gd name="connsiteX2" fmla="*/ 4588329 w 10707915"/>
              <a:gd name="connsiteY2" fmla="*/ 0 h 6858000"/>
              <a:gd name="connsiteX3" fmla="*/ 4588329 w 10707915"/>
              <a:gd name="connsiteY3" fmla="*/ 1 h 6858000"/>
              <a:gd name="connsiteX4" fmla="*/ 10707915 w 10707915"/>
              <a:gd name="connsiteY4" fmla="*/ 6858000 h 6858000"/>
              <a:gd name="connsiteX5" fmla="*/ 4588329 w 10707915"/>
              <a:gd name="connsiteY5" fmla="*/ 6858000 h 6858000"/>
              <a:gd name="connsiteX6" fmla="*/ 4588328 w 10707915"/>
              <a:gd name="connsiteY6" fmla="*/ 6858000 h 6858000"/>
              <a:gd name="connsiteX7" fmla="*/ 0 w 1070791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07915" h="6858000">
                <a:moveTo>
                  <a:pt x="0" y="0"/>
                </a:moveTo>
                <a:lnTo>
                  <a:pt x="4588328" y="0"/>
                </a:lnTo>
                <a:lnTo>
                  <a:pt x="4588329" y="0"/>
                </a:lnTo>
                <a:lnTo>
                  <a:pt x="4588329" y="1"/>
                </a:lnTo>
                <a:lnTo>
                  <a:pt x="10707915" y="6858000"/>
                </a:lnTo>
                <a:lnTo>
                  <a:pt x="4588329" y="6858000"/>
                </a:lnTo>
                <a:lnTo>
                  <a:pt x="4588328"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Tree>
    <p:extLst>
      <p:ext uri="{BB962C8B-B14F-4D97-AF65-F5344CB8AC3E}">
        <p14:creationId xmlns:p14="http://schemas.microsoft.com/office/powerpoint/2010/main" val="1211950709"/>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General Slide_Lef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2697856"/>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06E0E3DF-338D-EC4C-91AB-9274778DCB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881E322F-2259-7A46-B11A-273C145FEB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4CED869-9DD2-3D49-8A15-D33AF0A9E9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0CD552-C10E-614A-B810-77E320220E26}" type="datetimeFigureOut">
              <a:rPr lang="en-US" smtClean="0"/>
              <a:t>2/2/2020</a:t>
            </a:fld>
            <a:endParaRPr lang="en-US"/>
          </a:p>
        </p:txBody>
      </p:sp>
      <p:sp>
        <p:nvSpPr>
          <p:cNvPr id="5" name="Footer Placeholder 4">
            <a:extLst>
              <a:ext uri="{FF2B5EF4-FFF2-40B4-BE49-F238E27FC236}">
                <a16:creationId xmlns="" xmlns:a16="http://schemas.microsoft.com/office/drawing/2014/main" id="{FDD88453-55E3-C54C-A2DB-2AC770422F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647BCF5-1DF8-BA4A-9BFE-6F357F0185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98EADF-C030-F84C-ADA0-FD2E39B5A33F}" type="slidenum">
              <a:rPr lang="en-US" smtClean="0"/>
              <a:t>‹Nº›</a:t>
            </a:fld>
            <a:endParaRPr lang="en-US"/>
          </a:p>
        </p:txBody>
      </p:sp>
      <p:sp>
        <p:nvSpPr>
          <p:cNvPr id="9" name="Rectángulo 8">
            <a:extLst>
              <a:ext uri="{FF2B5EF4-FFF2-40B4-BE49-F238E27FC236}">
                <a16:creationId xmlns="" xmlns:a16="http://schemas.microsoft.com/office/drawing/2014/main" id="{D9A7E02E-CE08-6D43-9D6E-706916D2A79C}"/>
              </a:ext>
            </a:extLst>
          </p:cNvPr>
          <p:cNvSpPr/>
          <p:nvPr userDrawn="1"/>
        </p:nvSpPr>
        <p:spPr>
          <a:xfrm>
            <a:off x="0" y="-4523"/>
            <a:ext cx="12192000" cy="1101436"/>
          </a:xfrm>
          <a:prstGeom prst="rect">
            <a:avLst/>
          </a:prstGeom>
          <a:gradFill flip="none" rotWithShape="1">
            <a:gsLst>
              <a:gs pos="50000">
                <a:schemeClr val="bg1">
                  <a:lumMod val="50000"/>
                  <a:alpha val="50000"/>
                </a:schemeClr>
              </a:gs>
              <a:gs pos="65000">
                <a:schemeClr val="accent1">
                  <a:lumMod val="30000"/>
                  <a:lumOff val="70000"/>
                  <a:alpha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descr="sepada-escudologosiglas_450x85.png">
            <a:extLst>
              <a:ext uri="{FF2B5EF4-FFF2-40B4-BE49-F238E27FC236}">
                <a16:creationId xmlns="" xmlns:a16="http://schemas.microsoft.com/office/drawing/2014/main" id="{7E4BB73A-ED0D-2746-B297-AA69CAB2BEAF}"/>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r="55644"/>
          <a:stretch/>
        </p:blipFill>
        <p:spPr>
          <a:xfrm>
            <a:off x="70303" y="73818"/>
            <a:ext cx="4878209" cy="944754"/>
          </a:xfrm>
          <a:prstGeom prst="rect">
            <a:avLst/>
          </a:prstGeom>
        </p:spPr>
      </p:pic>
    </p:spTree>
    <p:extLst>
      <p:ext uri="{BB962C8B-B14F-4D97-AF65-F5344CB8AC3E}">
        <p14:creationId xmlns:p14="http://schemas.microsoft.com/office/powerpoint/2010/main" val="935306483"/>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74" r:id="rId3"/>
    <p:sldLayoutId id="2147483672" r:id="rId4"/>
    <p:sldLayoutId id="2147483669" r:id="rId5"/>
    <p:sldLayoutId id="2147483671" r:id="rId6"/>
    <p:sldLayoutId id="2147483675" r:id="rId7"/>
    <p:sldLayoutId id="2147483662" r:id="rId8"/>
    <p:sldLayoutId id="2147483670" r:id="rId9"/>
    <p:sldLayoutId id="2147483673" r:id="rId10"/>
    <p:sldLayoutId id="2147483676" r:id="rId11"/>
    <p:sldLayoutId id="21474836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TextBox 233">
            <a:extLst>
              <a:ext uri="{FF2B5EF4-FFF2-40B4-BE49-F238E27FC236}">
                <a16:creationId xmlns="" xmlns:a16="http://schemas.microsoft.com/office/drawing/2014/main" id="{507DDF9D-6886-D242-8616-0E555AC61553}"/>
              </a:ext>
            </a:extLst>
          </p:cNvPr>
          <p:cNvSpPr txBox="1"/>
          <p:nvPr/>
        </p:nvSpPr>
        <p:spPr>
          <a:xfrm>
            <a:off x="0" y="1748392"/>
            <a:ext cx="12192000" cy="1938992"/>
          </a:xfrm>
          <a:prstGeom prst="rect">
            <a:avLst/>
          </a:prstGeom>
          <a:noFill/>
        </p:spPr>
        <p:txBody>
          <a:bodyPr wrap="square" rtlCol="0" anchor="b">
            <a:spAutoFit/>
          </a:bodyPr>
          <a:lstStyle/>
          <a:p>
            <a:pPr algn="ctr"/>
            <a:r>
              <a:rPr lang="en-US" sz="6000" b="1" spc="-150" dirty="0" err="1">
                <a:solidFill>
                  <a:srgbClr val="002060"/>
                </a:solidFill>
                <a:effectLst>
                  <a:outerShdw dist="63500" dir="2700000" algn="tl" rotWithShape="0">
                    <a:prstClr val="black">
                      <a:alpha val="40000"/>
                    </a:prstClr>
                  </a:outerShdw>
                </a:effectLst>
                <a:latin typeface="Quattrocento Sans" panose="020B0502050000020003" pitchFamily="34" charset="0"/>
                <a:ea typeface="Roboto" panose="02000000000000000000" pitchFamily="2" charset="0"/>
                <a:cs typeface="Arima Madurai Black" pitchFamily="2" charset="77"/>
              </a:rPr>
              <a:t>Secretaría</a:t>
            </a:r>
            <a:r>
              <a:rPr lang="en-US" sz="6000" b="1" spc="-150" dirty="0">
                <a:solidFill>
                  <a:srgbClr val="002060"/>
                </a:solidFill>
                <a:effectLst>
                  <a:outerShdw dist="63500" dir="2700000" algn="tl" rotWithShape="0">
                    <a:prstClr val="black">
                      <a:alpha val="40000"/>
                    </a:prstClr>
                  </a:outerShdw>
                </a:effectLst>
                <a:latin typeface="Quattrocento Sans" panose="020B0502050000020003" pitchFamily="34" charset="0"/>
                <a:ea typeface="Roboto" panose="02000000000000000000" pitchFamily="2" charset="0"/>
                <a:cs typeface="Arima Madurai Black" pitchFamily="2" charset="77"/>
              </a:rPr>
              <a:t> de </a:t>
            </a:r>
            <a:r>
              <a:rPr lang="en-US" sz="6000" b="1" spc="-150" dirty="0" err="1">
                <a:solidFill>
                  <a:srgbClr val="002060"/>
                </a:solidFill>
                <a:effectLst>
                  <a:outerShdw dist="63500" dir="2700000" algn="tl" rotWithShape="0">
                    <a:prstClr val="black">
                      <a:alpha val="40000"/>
                    </a:prstClr>
                  </a:outerShdw>
                </a:effectLst>
                <a:latin typeface="Quattrocento Sans" panose="020B0502050000020003" pitchFamily="34" charset="0"/>
                <a:ea typeface="Roboto" panose="02000000000000000000" pitchFamily="2" charset="0"/>
                <a:cs typeface="Arima Madurai Black" pitchFamily="2" charset="77"/>
              </a:rPr>
              <a:t>Pesca</a:t>
            </a:r>
            <a:r>
              <a:rPr lang="en-US" sz="6000" b="1" spc="-150" dirty="0">
                <a:solidFill>
                  <a:srgbClr val="002060"/>
                </a:solidFill>
                <a:effectLst>
                  <a:outerShdw dist="63500" dir="2700000" algn="tl" rotWithShape="0">
                    <a:prstClr val="black">
                      <a:alpha val="40000"/>
                    </a:prstClr>
                  </a:outerShdw>
                </a:effectLst>
                <a:latin typeface="Quattrocento Sans" panose="020B0502050000020003" pitchFamily="34" charset="0"/>
                <a:ea typeface="Roboto" panose="02000000000000000000" pitchFamily="2" charset="0"/>
                <a:cs typeface="Arima Madurai Black" pitchFamily="2" charset="77"/>
              </a:rPr>
              <a:t> </a:t>
            </a:r>
            <a:r>
              <a:rPr lang="en-US" sz="6000" b="1" spc="-150" dirty="0" err="1">
                <a:solidFill>
                  <a:srgbClr val="002060"/>
                </a:solidFill>
                <a:effectLst>
                  <a:outerShdw dist="63500" dir="2700000" algn="tl" rotWithShape="0">
                    <a:prstClr val="black">
                      <a:alpha val="40000"/>
                    </a:prstClr>
                  </a:outerShdw>
                </a:effectLst>
                <a:latin typeface="Quattrocento Sans" panose="020B0502050000020003" pitchFamily="34" charset="0"/>
                <a:ea typeface="Roboto" panose="02000000000000000000" pitchFamily="2" charset="0"/>
                <a:cs typeface="Arima Madurai Black" pitchFamily="2" charset="77"/>
              </a:rPr>
              <a:t>Acuacultura</a:t>
            </a:r>
            <a:r>
              <a:rPr lang="en-US" sz="6000" b="1" spc="-150" dirty="0">
                <a:solidFill>
                  <a:srgbClr val="002060"/>
                </a:solidFill>
                <a:effectLst>
                  <a:outerShdw dist="63500" dir="2700000" algn="tl" rotWithShape="0">
                    <a:prstClr val="black">
                      <a:alpha val="40000"/>
                    </a:prstClr>
                  </a:outerShdw>
                </a:effectLst>
                <a:latin typeface="Quattrocento Sans" panose="020B0502050000020003" pitchFamily="34" charset="0"/>
                <a:ea typeface="Roboto" panose="02000000000000000000" pitchFamily="2" charset="0"/>
                <a:cs typeface="Arima Madurai Black" pitchFamily="2" charset="77"/>
              </a:rPr>
              <a:t> y </a:t>
            </a:r>
            <a:r>
              <a:rPr lang="en-US" sz="6000" b="1" spc="-150" dirty="0" err="1">
                <a:solidFill>
                  <a:srgbClr val="002060"/>
                </a:solidFill>
                <a:effectLst>
                  <a:outerShdw dist="63500" dir="2700000" algn="tl" rotWithShape="0">
                    <a:prstClr val="black">
                      <a:alpha val="40000"/>
                    </a:prstClr>
                  </a:outerShdw>
                </a:effectLst>
                <a:latin typeface="Quattrocento Sans" panose="020B0502050000020003" pitchFamily="34" charset="0"/>
                <a:ea typeface="Roboto" panose="02000000000000000000" pitchFamily="2" charset="0"/>
                <a:cs typeface="Arima Madurai Black" pitchFamily="2" charset="77"/>
              </a:rPr>
              <a:t>Desarrollo</a:t>
            </a:r>
            <a:r>
              <a:rPr lang="en-US" sz="6000" b="1" spc="-150" dirty="0">
                <a:solidFill>
                  <a:srgbClr val="002060"/>
                </a:solidFill>
                <a:effectLst>
                  <a:outerShdw dist="63500" dir="2700000" algn="tl" rotWithShape="0">
                    <a:prstClr val="black">
                      <a:alpha val="40000"/>
                    </a:prstClr>
                  </a:outerShdw>
                </a:effectLst>
                <a:latin typeface="Quattrocento Sans" panose="020B0502050000020003" pitchFamily="34" charset="0"/>
                <a:ea typeface="Roboto" panose="02000000000000000000" pitchFamily="2" charset="0"/>
                <a:cs typeface="Arima Madurai Black" pitchFamily="2" charset="77"/>
              </a:rPr>
              <a:t> </a:t>
            </a:r>
            <a:r>
              <a:rPr lang="en-US" sz="6000" b="1" spc="-150" dirty="0" err="1">
                <a:solidFill>
                  <a:srgbClr val="002060"/>
                </a:solidFill>
                <a:effectLst>
                  <a:outerShdw dist="63500" dir="2700000" algn="tl" rotWithShape="0">
                    <a:prstClr val="black">
                      <a:alpha val="40000"/>
                    </a:prstClr>
                  </a:outerShdw>
                </a:effectLst>
                <a:latin typeface="Quattrocento Sans" panose="020B0502050000020003" pitchFamily="34" charset="0"/>
                <a:ea typeface="Roboto" panose="02000000000000000000" pitchFamily="2" charset="0"/>
                <a:cs typeface="Arima Madurai Black" pitchFamily="2" charset="77"/>
              </a:rPr>
              <a:t>Agropecuario</a:t>
            </a:r>
            <a:endParaRPr lang="en-US" sz="6000" b="1" spc="-150" dirty="0">
              <a:solidFill>
                <a:srgbClr val="002060"/>
              </a:solidFill>
              <a:effectLst>
                <a:outerShdw dist="63500" dir="2700000" algn="tl" rotWithShape="0">
                  <a:prstClr val="black">
                    <a:alpha val="40000"/>
                  </a:prstClr>
                </a:outerShdw>
              </a:effectLst>
              <a:latin typeface="Quattrocento Sans" panose="020B0502050000020003" pitchFamily="34" charset="0"/>
              <a:ea typeface="Roboto" panose="02000000000000000000" pitchFamily="2" charset="0"/>
              <a:cs typeface="Arima Madurai Black" pitchFamily="2" charset="77"/>
            </a:endParaRPr>
          </a:p>
        </p:txBody>
      </p:sp>
    </p:spTree>
    <p:extLst>
      <p:ext uri="{BB962C8B-B14F-4D97-AF65-F5344CB8AC3E}">
        <p14:creationId xmlns:p14="http://schemas.microsoft.com/office/powerpoint/2010/main" val="415143668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8AF1A337-CE01-467C-AA5D-98C6AEE1CBE0}"/>
              </a:ext>
            </a:extLst>
          </p:cNvPr>
          <p:cNvSpPr txBox="1"/>
          <p:nvPr/>
        </p:nvSpPr>
        <p:spPr>
          <a:xfrm>
            <a:off x="290945" y="1316182"/>
            <a:ext cx="11540837" cy="553998"/>
          </a:xfrm>
          <a:prstGeom prst="rect">
            <a:avLst/>
          </a:prstGeom>
          <a:noFill/>
        </p:spPr>
        <p:txBody>
          <a:bodyPr wrap="square" rtlCol="0">
            <a:spAutoFit/>
          </a:bodyPr>
          <a:lstStyle/>
          <a:p>
            <a:pPr algn="ctr"/>
            <a:r>
              <a:rPr lang="es-MX" sz="3000" b="1" dirty="0">
                <a:solidFill>
                  <a:srgbClr val="002060"/>
                </a:solidFill>
              </a:rPr>
              <a:t>REQUISITOS PERSONA FÍSICA</a:t>
            </a:r>
          </a:p>
        </p:txBody>
      </p:sp>
      <p:sp>
        <p:nvSpPr>
          <p:cNvPr id="4" name="Rectángulo 3">
            <a:extLst>
              <a:ext uri="{FF2B5EF4-FFF2-40B4-BE49-F238E27FC236}">
                <a16:creationId xmlns="" xmlns:a16="http://schemas.microsoft.com/office/drawing/2014/main" id="{B57894C8-A8E2-4CA0-B2B2-D239DDF1DA66}"/>
              </a:ext>
            </a:extLst>
          </p:cNvPr>
          <p:cNvSpPr/>
          <p:nvPr/>
        </p:nvSpPr>
        <p:spPr>
          <a:xfrm>
            <a:off x="1357745" y="2027978"/>
            <a:ext cx="9476509" cy="4480907"/>
          </a:xfrm>
          <a:prstGeom prst="rect">
            <a:avLst/>
          </a:prstGeom>
        </p:spPr>
        <p:txBody>
          <a:bodyPr wrap="square">
            <a:spAutoFit/>
          </a:bodyPr>
          <a:lstStyle/>
          <a:p>
            <a:pPr marL="359994" indent="-359994">
              <a:lnSpc>
                <a:spcPct val="119000"/>
              </a:lnSpc>
              <a:spcAft>
                <a:spcPts val="600"/>
              </a:spcAft>
            </a:pPr>
            <a:r>
              <a:rPr lang="es-MX" b="1" kern="1400" dirty="0">
                <a:solidFill>
                  <a:srgbClr val="002060"/>
                </a:solidFill>
                <a:latin typeface="Symbol" panose="05050102010706020507" pitchFamily="18" charset="2"/>
              </a:rPr>
              <a:t>·</a:t>
            </a:r>
            <a:r>
              <a:rPr lang="es-MX" b="1" kern="1400" dirty="0">
                <a:solidFill>
                  <a:srgbClr val="002060"/>
                </a:solidFill>
                <a:latin typeface="Arial" panose="020B0604020202020204" pitchFamily="34" charset="0"/>
              </a:rPr>
              <a:t> Copia Identificación oficial vigente con fotografía.</a:t>
            </a:r>
          </a:p>
          <a:p>
            <a:pPr marL="359994" indent="-359994">
              <a:lnSpc>
                <a:spcPct val="119000"/>
              </a:lnSpc>
              <a:spcAft>
                <a:spcPts val="600"/>
              </a:spcAft>
            </a:pPr>
            <a:r>
              <a:rPr lang="es-MX" b="1" kern="1400" dirty="0">
                <a:solidFill>
                  <a:srgbClr val="002060"/>
                </a:solidFill>
                <a:latin typeface="Symbol" panose="05050102010706020507" pitchFamily="18" charset="2"/>
              </a:rPr>
              <a:t>·</a:t>
            </a:r>
            <a:r>
              <a:rPr lang="es-MX" b="1" kern="1400" dirty="0">
                <a:solidFill>
                  <a:srgbClr val="002060"/>
                </a:solidFill>
                <a:latin typeface="Arial" panose="020B0604020202020204" pitchFamily="34" charset="0"/>
              </a:rPr>
              <a:t> RFC activo (constancia de situación fiscal).</a:t>
            </a:r>
          </a:p>
          <a:p>
            <a:pPr marL="359994" indent="-359994">
              <a:lnSpc>
                <a:spcPct val="119000"/>
              </a:lnSpc>
              <a:spcAft>
                <a:spcPts val="600"/>
              </a:spcAft>
            </a:pPr>
            <a:r>
              <a:rPr lang="es-MX" b="1" kern="1400" dirty="0">
                <a:solidFill>
                  <a:srgbClr val="002060"/>
                </a:solidFill>
                <a:latin typeface="Symbol" panose="05050102010706020507" pitchFamily="18" charset="2"/>
              </a:rPr>
              <a:t>·</a:t>
            </a:r>
            <a:r>
              <a:rPr lang="es-MX" b="1" kern="1400" dirty="0">
                <a:solidFill>
                  <a:srgbClr val="002060"/>
                </a:solidFill>
                <a:latin typeface="Arial" panose="020B0604020202020204" pitchFamily="34" charset="0"/>
              </a:rPr>
              <a:t> CURP (en caso de que la identificación no lo tenga).</a:t>
            </a:r>
          </a:p>
          <a:p>
            <a:pPr marL="359994" indent="-359994">
              <a:lnSpc>
                <a:spcPct val="119000"/>
              </a:lnSpc>
              <a:spcAft>
                <a:spcPts val="600"/>
              </a:spcAft>
            </a:pPr>
            <a:r>
              <a:rPr lang="es-MX" b="1" kern="1400" dirty="0">
                <a:solidFill>
                  <a:srgbClr val="002060"/>
                </a:solidFill>
                <a:latin typeface="Symbol" panose="05050102010706020507" pitchFamily="18" charset="2"/>
              </a:rPr>
              <a:t>·</a:t>
            </a:r>
            <a:r>
              <a:rPr lang="es-MX" b="1" kern="1400" dirty="0">
                <a:solidFill>
                  <a:srgbClr val="002060"/>
                </a:solidFill>
                <a:latin typeface="Arial" panose="020B0604020202020204" pitchFamily="34" charset="0"/>
              </a:rPr>
              <a:t> Titulo concesión de agua, plano de riego o permiso de siembra (sector agrícola).</a:t>
            </a:r>
          </a:p>
          <a:p>
            <a:pPr marL="359994" indent="-359994">
              <a:lnSpc>
                <a:spcPct val="119000"/>
              </a:lnSpc>
              <a:spcAft>
                <a:spcPts val="600"/>
              </a:spcAft>
            </a:pPr>
            <a:r>
              <a:rPr lang="es-MX" b="1" kern="1400" dirty="0">
                <a:solidFill>
                  <a:srgbClr val="002060"/>
                </a:solidFill>
                <a:latin typeface="Symbol" panose="05050102010706020507" pitchFamily="18" charset="2"/>
              </a:rPr>
              <a:t>·</a:t>
            </a:r>
            <a:r>
              <a:rPr lang="es-MX" b="1" kern="1400" dirty="0">
                <a:solidFill>
                  <a:srgbClr val="002060"/>
                </a:solidFill>
                <a:latin typeface="Arial" panose="020B0604020202020204" pitchFamily="34" charset="0"/>
              </a:rPr>
              <a:t> Comprobante de domicilio o carta de residencia.</a:t>
            </a:r>
          </a:p>
          <a:p>
            <a:pPr marL="359994" indent="-359994">
              <a:lnSpc>
                <a:spcPct val="119000"/>
              </a:lnSpc>
              <a:spcAft>
                <a:spcPts val="600"/>
              </a:spcAft>
            </a:pPr>
            <a:r>
              <a:rPr lang="es-MX" b="1" kern="1400" dirty="0">
                <a:solidFill>
                  <a:srgbClr val="002060"/>
                </a:solidFill>
                <a:latin typeface="Symbol" panose="05050102010706020507" pitchFamily="18" charset="2"/>
              </a:rPr>
              <a:t>·</a:t>
            </a:r>
            <a:r>
              <a:rPr lang="es-MX" b="1" kern="1400" dirty="0">
                <a:solidFill>
                  <a:srgbClr val="002060"/>
                </a:solidFill>
                <a:latin typeface="Arial" panose="020B0604020202020204" pitchFamily="34" charset="0"/>
              </a:rPr>
              <a:t> UPP / SINIGA actualizado vigente (sector ganadero).</a:t>
            </a:r>
          </a:p>
          <a:p>
            <a:pPr marL="359994" indent="-359994">
              <a:lnSpc>
                <a:spcPct val="119000"/>
              </a:lnSpc>
              <a:spcAft>
                <a:spcPts val="600"/>
              </a:spcAft>
            </a:pPr>
            <a:r>
              <a:rPr lang="es-MX" b="1" kern="1400" dirty="0">
                <a:solidFill>
                  <a:srgbClr val="002060"/>
                </a:solidFill>
                <a:latin typeface="Symbol" panose="05050102010706020507" pitchFamily="18" charset="2"/>
              </a:rPr>
              <a:t>·</a:t>
            </a:r>
            <a:r>
              <a:rPr lang="es-MX" b="1" kern="1400" dirty="0">
                <a:solidFill>
                  <a:srgbClr val="002060"/>
                </a:solidFill>
                <a:latin typeface="Arial" panose="020B0604020202020204" pitchFamily="34" charset="0"/>
              </a:rPr>
              <a:t> Cedula de identificación ganadera vigente (sector ganadero).</a:t>
            </a:r>
          </a:p>
          <a:p>
            <a:pPr marL="359994" indent="-359994">
              <a:lnSpc>
                <a:spcPct val="119000"/>
              </a:lnSpc>
              <a:spcAft>
                <a:spcPts val="600"/>
              </a:spcAft>
            </a:pPr>
            <a:r>
              <a:rPr lang="es-MX" b="1" kern="1400" dirty="0">
                <a:solidFill>
                  <a:srgbClr val="002060"/>
                </a:solidFill>
                <a:latin typeface="Symbol" panose="05050102010706020507" pitchFamily="18" charset="2"/>
              </a:rPr>
              <a:t>·</a:t>
            </a:r>
            <a:r>
              <a:rPr lang="es-MX" b="1" kern="1400" dirty="0">
                <a:solidFill>
                  <a:srgbClr val="002060"/>
                </a:solidFill>
                <a:latin typeface="Arial" panose="020B0604020202020204" pitchFamily="34" charset="0"/>
              </a:rPr>
              <a:t> Cotización original firmada por el proveedor y el solicitante (plano de obra de ser necesario).</a:t>
            </a:r>
          </a:p>
          <a:p>
            <a:pPr marL="359994" indent="-359994">
              <a:lnSpc>
                <a:spcPct val="119000"/>
              </a:lnSpc>
              <a:spcAft>
                <a:spcPts val="600"/>
              </a:spcAft>
            </a:pPr>
            <a:r>
              <a:rPr lang="es-MX" b="1" kern="1400" dirty="0">
                <a:solidFill>
                  <a:srgbClr val="002060"/>
                </a:solidFill>
                <a:latin typeface="Symbol" panose="05050102010706020507" pitchFamily="18" charset="2"/>
              </a:rPr>
              <a:t>·</a:t>
            </a:r>
            <a:r>
              <a:rPr lang="es-MX" b="1" kern="1400" dirty="0">
                <a:solidFill>
                  <a:srgbClr val="002060"/>
                </a:solidFill>
                <a:latin typeface="Arial" panose="020B0604020202020204" pitchFamily="34" charset="0"/>
              </a:rPr>
              <a:t> Numero de cuenta y </a:t>
            </a:r>
            <a:r>
              <a:rPr lang="es-MX" b="1" kern="1400" dirty="0" err="1">
                <a:solidFill>
                  <a:srgbClr val="002060"/>
                </a:solidFill>
                <a:latin typeface="Arial" panose="020B0604020202020204" pitchFamily="34" charset="0"/>
              </a:rPr>
              <a:t>clabe</a:t>
            </a:r>
            <a:r>
              <a:rPr lang="es-MX" b="1" kern="1400" dirty="0">
                <a:solidFill>
                  <a:srgbClr val="002060"/>
                </a:solidFill>
                <a:latin typeface="Arial" panose="020B0604020202020204" pitchFamily="34" charset="0"/>
              </a:rPr>
              <a:t> bancaria con vigencia de 3 meses.</a:t>
            </a:r>
          </a:p>
          <a:p>
            <a:pPr>
              <a:lnSpc>
                <a:spcPct val="119000"/>
              </a:lnSpc>
              <a:spcAft>
                <a:spcPts val="600"/>
              </a:spcAft>
            </a:pPr>
            <a:r>
              <a:rPr lang="es-MX" sz="2400" kern="1400" dirty="0">
                <a:solidFill>
                  <a:srgbClr val="000000"/>
                </a:solidFill>
                <a:latin typeface="Arial" panose="020B0604020202020204" pitchFamily="34" charset="0"/>
              </a:rPr>
              <a:t> </a:t>
            </a:r>
            <a:endParaRPr lang="es-MX" sz="2400" kern="1400" dirty="0">
              <a:ln>
                <a:noFill/>
              </a:ln>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575249373"/>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F8CB9E49-01CA-449A-895D-7DCD76ABD999}"/>
              </a:ext>
            </a:extLst>
          </p:cNvPr>
          <p:cNvSpPr txBox="1"/>
          <p:nvPr/>
        </p:nvSpPr>
        <p:spPr>
          <a:xfrm>
            <a:off x="290945" y="1039183"/>
            <a:ext cx="11540837" cy="553998"/>
          </a:xfrm>
          <a:prstGeom prst="rect">
            <a:avLst/>
          </a:prstGeom>
          <a:noFill/>
        </p:spPr>
        <p:txBody>
          <a:bodyPr wrap="square" rtlCol="0">
            <a:spAutoFit/>
          </a:bodyPr>
          <a:lstStyle/>
          <a:p>
            <a:pPr algn="ctr"/>
            <a:r>
              <a:rPr lang="es-MX" sz="3000" b="1" dirty="0">
                <a:solidFill>
                  <a:srgbClr val="002060"/>
                </a:solidFill>
              </a:rPr>
              <a:t>REQUISITOS PERSONA MORAL</a:t>
            </a:r>
          </a:p>
        </p:txBody>
      </p:sp>
      <p:sp>
        <p:nvSpPr>
          <p:cNvPr id="3" name="Rectángulo 2">
            <a:extLst>
              <a:ext uri="{FF2B5EF4-FFF2-40B4-BE49-F238E27FC236}">
                <a16:creationId xmlns="" xmlns:a16="http://schemas.microsoft.com/office/drawing/2014/main" id="{AFA71FD6-6FAB-41BF-9FE5-F672866B1764}"/>
              </a:ext>
            </a:extLst>
          </p:cNvPr>
          <p:cNvSpPr/>
          <p:nvPr/>
        </p:nvSpPr>
        <p:spPr>
          <a:xfrm>
            <a:off x="360218" y="1612973"/>
            <a:ext cx="11540837" cy="5217134"/>
          </a:xfrm>
          <a:prstGeom prst="rect">
            <a:avLst/>
          </a:prstGeom>
        </p:spPr>
        <p:txBody>
          <a:bodyPr wrap="square">
            <a:spAutoFit/>
          </a:bodyPr>
          <a:lstStyle/>
          <a:p>
            <a:pPr marL="285750" marR="0" indent="-285750" algn="just">
              <a:lnSpc>
                <a:spcPct val="119000"/>
              </a:lnSpc>
              <a:spcBef>
                <a:spcPts val="0"/>
              </a:spcBef>
              <a:spcAft>
                <a:spcPts val="600"/>
              </a:spcAft>
              <a:buFont typeface="Wingdings" panose="05000000000000000000" pitchFamily="2" charset="2"/>
              <a:buChar char="Ø"/>
            </a:pPr>
            <a:r>
              <a:rPr lang="es-MX" b="1" kern="1400" dirty="0">
                <a:solidFill>
                  <a:srgbClr val="002060"/>
                </a:solidFill>
                <a:latin typeface="Arial" panose="020B0604020202020204" pitchFamily="34" charset="0"/>
              </a:rPr>
              <a:t> Copia de acta constitutiva de la sociedad debidamente protocolizada ante fedatario público.</a:t>
            </a:r>
          </a:p>
          <a:p>
            <a:pPr marL="285750" marR="0" indent="-285750" algn="just">
              <a:lnSpc>
                <a:spcPct val="119000"/>
              </a:lnSpc>
              <a:spcBef>
                <a:spcPts val="0"/>
              </a:spcBef>
              <a:spcAft>
                <a:spcPts val="600"/>
              </a:spcAft>
              <a:buFont typeface="Wingdings" panose="05000000000000000000" pitchFamily="2" charset="2"/>
              <a:buChar char="Ø"/>
            </a:pPr>
            <a:r>
              <a:rPr lang="es-MX" b="1" kern="1400" dirty="0">
                <a:solidFill>
                  <a:srgbClr val="002060"/>
                </a:solidFill>
                <a:latin typeface="Arial" panose="020B0604020202020204" pitchFamily="34" charset="0"/>
              </a:rPr>
              <a:t> Identificación oficial vigente con fotografía del representante legal, (copia simple de credencial de elector, licencia de conducir y/o  pasaporte).</a:t>
            </a:r>
          </a:p>
          <a:p>
            <a:pPr marL="285750" marR="0" indent="-285750" algn="just">
              <a:lnSpc>
                <a:spcPct val="119000"/>
              </a:lnSpc>
              <a:spcBef>
                <a:spcPts val="0"/>
              </a:spcBef>
              <a:spcAft>
                <a:spcPts val="600"/>
              </a:spcAft>
              <a:buFont typeface="Wingdings" panose="05000000000000000000" pitchFamily="2" charset="2"/>
              <a:buChar char="Ø"/>
            </a:pPr>
            <a:r>
              <a:rPr lang="es-MX" b="1" kern="1400" dirty="0">
                <a:solidFill>
                  <a:srgbClr val="002060"/>
                </a:solidFill>
                <a:latin typeface="Arial" panose="020B0604020202020204" pitchFamily="34" charset="0"/>
              </a:rPr>
              <a:t> RFC de la sociedad activo (constancia de situación fiscal).</a:t>
            </a:r>
          </a:p>
          <a:p>
            <a:pPr marL="285750" marR="0" indent="-285750" algn="just">
              <a:lnSpc>
                <a:spcPct val="119000"/>
              </a:lnSpc>
              <a:spcBef>
                <a:spcPts val="0"/>
              </a:spcBef>
              <a:spcAft>
                <a:spcPts val="600"/>
              </a:spcAft>
              <a:buFont typeface="Wingdings" panose="05000000000000000000" pitchFamily="2" charset="2"/>
              <a:buChar char="Ø"/>
            </a:pPr>
            <a:r>
              <a:rPr lang="es-MX" b="1" kern="1400" dirty="0">
                <a:solidFill>
                  <a:srgbClr val="002060"/>
                </a:solidFill>
                <a:latin typeface="Arial" panose="020B0604020202020204" pitchFamily="34" charset="0"/>
              </a:rPr>
              <a:t> CURP del representante legal.</a:t>
            </a:r>
          </a:p>
          <a:p>
            <a:pPr marL="285750" indent="-285750" algn="just">
              <a:lnSpc>
                <a:spcPct val="119000"/>
              </a:lnSpc>
              <a:spcAft>
                <a:spcPts val="600"/>
              </a:spcAft>
              <a:buFont typeface="Wingdings" panose="05000000000000000000" pitchFamily="2" charset="2"/>
              <a:buChar char="Ø"/>
            </a:pPr>
            <a:r>
              <a:rPr lang="es-MX" b="1" kern="1400" dirty="0">
                <a:solidFill>
                  <a:srgbClr val="002060"/>
                </a:solidFill>
                <a:latin typeface="Arial" panose="020B0604020202020204" pitchFamily="34" charset="0"/>
              </a:rPr>
              <a:t>Titulo concesión de agua, plano de riego o permiso de siembra (sector agrícola).</a:t>
            </a:r>
          </a:p>
          <a:p>
            <a:pPr marL="285750" indent="-285750" algn="just">
              <a:lnSpc>
                <a:spcPct val="119000"/>
              </a:lnSpc>
              <a:spcAft>
                <a:spcPts val="600"/>
              </a:spcAft>
              <a:buFont typeface="Wingdings" panose="05000000000000000000" pitchFamily="2" charset="2"/>
              <a:buChar char="Ø"/>
            </a:pPr>
            <a:r>
              <a:rPr lang="es-MX" b="1" kern="1400" dirty="0">
                <a:solidFill>
                  <a:srgbClr val="002060"/>
                </a:solidFill>
                <a:latin typeface="Arial" panose="020B0604020202020204" pitchFamily="34" charset="0"/>
              </a:rPr>
              <a:t>Comprobante de domicilio fiscal vigente de la empresa o representante legal (no mayor a 3 meses de antigüedad).</a:t>
            </a:r>
          </a:p>
          <a:p>
            <a:pPr marL="285750" marR="0" indent="-285750" algn="just">
              <a:lnSpc>
                <a:spcPct val="119000"/>
              </a:lnSpc>
              <a:spcBef>
                <a:spcPts val="0"/>
              </a:spcBef>
              <a:spcAft>
                <a:spcPts val="600"/>
              </a:spcAft>
              <a:buFont typeface="Wingdings" panose="05000000000000000000" pitchFamily="2" charset="2"/>
              <a:buChar char="Ø"/>
            </a:pPr>
            <a:r>
              <a:rPr lang="es-MX" b="1" kern="1400" dirty="0">
                <a:solidFill>
                  <a:srgbClr val="002060"/>
                </a:solidFill>
                <a:latin typeface="Arial" panose="020B0604020202020204" pitchFamily="34" charset="0"/>
              </a:rPr>
              <a:t>UPP / SINIGA actualizado vigente (sector ganadero).</a:t>
            </a:r>
          </a:p>
          <a:p>
            <a:pPr marL="285750" marR="0" indent="-285750" algn="just">
              <a:lnSpc>
                <a:spcPct val="119000"/>
              </a:lnSpc>
              <a:spcBef>
                <a:spcPts val="0"/>
              </a:spcBef>
              <a:spcAft>
                <a:spcPts val="600"/>
              </a:spcAft>
              <a:buFont typeface="Wingdings" panose="05000000000000000000" pitchFamily="2" charset="2"/>
              <a:buChar char="Ø"/>
            </a:pPr>
            <a:r>
              <a:rPr lang="es-MX" b="1" kern="1400" dirty="0">
                <a:solidFill>
                  <a:srgbClr val="002060"/>
                </a:solidFill>
                <a:latin typeface="Arial" panose="020B0604020202020204" pitchFamily="34" charset="0"/>
              </a:rPr>
              <a:t>Cedula de identificación ganadera vigente (sector ganadero).</a:t>
            </a:r>
          </a:p>
          <a:p>
            <a:pPr marL="285750" marR="0" indent="-285750" algn="just">
              <a:lnSpc>
                <a:spcPct val="119000"/>
              </a:lnSpc>
              <a:spcBef>
                <a:spcPts val="0"/>
              </a:spcBef>
              <a:spcAft>
                <a:spcPts val="600"/>
              </a:spcAft>
              <a:buFont typeface="Wingdings" panose="05000000000000000000" pitchFamily="2" charset="2"/>
              <a:buChar char="Ø"/>
            </a:pPr>
            <a:r>
              <a:rPr lang="es-MX" b="1" kern="1400" dirty="0">
                <a:solidFill>
                  <a:srgbClr val="002060"/>
                </a:solidFill>
                <a:latin typeface="Arial" panose="020B0604020202020204" pitchFamily="34" charset="0"/>
              </a:rPr>
              <a:t>Cotización original firmada por el proveedor y el solicitante.</a:t>
            </a:r>
          </a:p>
          <a:p>
            <a:pPr marL="285750" marR="0" indent="-285750" algn="just">
              <a:lnSpc>
                <a:spcPct val="119000"/>
              </a:lnSpc>
              <a:spcBef>
                <a:spcPts val="0"/>
              </a:spcBef>
              <a:spcAft>
                <a:spcPts val="600"/>
              </a:spcAft>
              <a:buFont typeface="Wingdings" panose="05000000000000000000" pitchFamily="2" charset="2"/>
              <a:buChar char="Ø"/>
            </a:pPr>
            <a:r>
              <a:rPr lang="es-MX" b="1" kern="1400" dirty="0">
                <a:solidFill>
                  <a:srgbClr val="002060"/>
                </a:solidFill>
                <a:latin typeface="Arial" panose="020B0604020202020204" pitchFamily="34" charset="0"/>
              </a:rPr>
              <a:t> Numero de cuenta y </a:t>
            </a:r>
            <a:r>
              <a:rPr lang="es-MX" b="1" kern="1400" dirty="0" err="1">
                <a:solidFill>
                  <a:srgbClr val="002060"/>
                </a:solidFill>
                <a:latin typeface="Arial" panose="020B0604020202020204" pitchFamily="34" charset="0"/>
              </a:rPr>
              <a:t>clabe</a:t>
            </a:r>
            <a:r>
              <a:rPr lang="es-MX" b="1" kern="1400" dirty="0">
                <a:solidFill>
                  <a:srgbClr val="002060"/>
                </a:solidFill>
                <a:latin typeface="Arial" panose="020B0604020202020204" pitchFamily="34" charset="0"/>
              </a:rPr>
              <a:t> bancaria con vigencia de 3  meses.</a:t>
            </a:r>
          </a:p>
          <a:p>
            <a:pPr>
              <a:lnSpc>
                <a:spcPct val="119000"/>
              </a:lnSpc>
              <a:spcAft>
                <a:spcPts val="600"/>
              </a:spcAft>
            </a:pPr>
            <a:r>
              <a:rPr lang="es-MX" sz="2400" kern="1400" dirty="0">
                <a:solidFill>
                  <a:srgbClr val="000000"/>
                </a:solidFill>
                <a:latin typeface="Arial" panose="020B0604020202020204" pitchFamily="34" charset="0"/>
              </a:rPr>
              <a:t> </a:t>
            </a:r>
            <a:endParaRPr lang="es-MX" sz="2400" kern="1400" dirty="0">
              <a:ln>
                <a:noFill/>
              </a:ln>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28138737"/>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95237598-A2F6-45E7-8D5E-95AECB0A67F7}"/>
              </a:ext>
            </a:extLst>
          </p:cNvPr>
          <p:cNvSpPr/>
          <p:nvPr/>
        </p:nvSpPr>
        <p:spPr>
          <a:xfrm>
            <a:off x="290945" y="1724985"/>
            <a:ext cx="11610110" cy="5635325"/>
          </a:xfrm>
          <a:prstGeom prst="rect">
            <a:avLst/>
          </a:prstGeom>
        </p:spPr>
        <p:txBody>
          <a:bodyPr wrap="square">
            <a:spAutoFit/>
          </a:bodyPr>
          <a:lstStyle/>
          <a:p>
            <a:pPr marL="359994" marR="0" indent="-359994" algn="just">
              <a:lnSpc>
                <a:spcPct val="119000"/>
              </a:lnSpc>
              <a:spcBef>
                <a:spcPts val="0"/>
              </a:spcBef>
              <a:spcAft>
                <a:spcPts val="600"/>
              </a:spcAft>
              <a:buFont typeface="Wingdings" panose="05000000000000000000" pitchFamily="2" charset="2"/>
              <a:buChar char="Ø"/>
            </a:pPr>
            <a:r>
              <a:rPr lang="es-MX" b="1" kern="1400" dirty="0">
                <a:solidFill>
                  <a:srgbClr val="002060"/>
                </a:solidFill>
                <a:latin typeface="Arial" panose="020B0604020202020204" pitchFamily="34" charset="0"/>
              </a:rPr>
              <a:t>Se podrá solicitar un concepto de apoyo por ejercicio fiscal (que no esté recibiendo apoyo en el mismo concepto en el anterior ejercicio  fiscal y actual).</a:t>
            </a:r>
          </a:p>
          <a:p>
            <a:pPr marL="359994" marR="0" indent="-359994" algn="just">
              <a:lnSpc>
                <a:spcPct val="119000"/>
              </a:lnSpc>
              <a:spcBef>
                <a:spcPts val="0"/>
              </a:spcBef>
              <a:spcAft>
                <a:spcPts val="600"/>
              </a:spcAft>
              <a:buFont typeface="Wingdings" panose="05000000000000000000" pitchFamily="2" charset="2"/>
              <a:buChar char="Ø"/>
            </a:pPr>
            <a:r>
              <a:rPr lang="es-MX" b="1" kern="1400" dirty="0">
                <a:solidFill>
                  <a:srgbClr val="002060"/>
                </a:solidFill>
                <a:latin typeface="Arial" panose="020B0604020202020204" pitchFamily="34" charset="0"/>
              </a:rPr>
              <a:t>Quien se dedique a la actividad </a:t>
            </a:r>
            <a:r>
              <a:rPr lang="es-MX" b="1" kern="1400" dirty="0" err="1">
                <a:solidFill>
                  <a:srgbClr val="002060"/>
                </a:solidFill>
                <a:latin typeface="Arial" panose="020B0604020202020204" pitchFamily="34" charset="0"/>
              </a:rPr>
              <a:t>microindustrial</a:t>
            </a:r>
            <a:r>
              <a:rPr lang="es-MX" b="1" kern="1400" dirty="0">
                <a:solidFill>
                  <a:srgbClr val="002060"/>
                </a:solidFill>
                <a:latin typeface="Arial" panose="020B0604020202020204" pitchFamily="34" charset="0"/>
              </a:rPr>
              <a:t> se requiere RFC acreditar el desarrollo de la actividad con constancia emitida por la autoridad municipal, carta de residencia emitida por autoridad  municipal.</a:t>
            </a:r>
          </a:p>
          <a:p>
            <a:pPr marL="359994" marR="0" indent="-359994" algn="just">
              <a:lnSpc>
                <a:spcPct val="119000"/>
              </a:lnSpc>
              <a:spcBef>
                <a:spcPts val="0"/>
              </a:spcBef>
              <a:spcAft>
                <a:spcPts val="600"/>
              </a:spcAft>
              <a:buFont typeface="Wingdings" panose="05000000000000000000" pitchFamily="2" charset="2"/>
              <a:buChar char="Ø"/>
            </a:pPr>
            <a:r>
              <a:rPr lang="es-MX" b="1" kern="1400" dirty="0">
                <a:solidFill>
                  <a:srgbClr val="002060"/>
                </a:solidFill>
                <a:latin typeface="Arial" panose="020B0604020202020204" pitchFamily="34" charset="0"/>
              </a:rPr>
              <a:t>Las solicitudes de apoyo de sementales de registro necesitan certificados sanitarios vigentes y permisos de  movilización vigentes.</a:t>
            </a:r>
          </a:p>
          <a:p>
            <a:pPr marL="359994" marR="0" indent="-359994" algn="just">
              <a:lnSpc>
                <a:spcPct val="119000"/>
              </a:lnSpc>
              <a:spcBef>
                <a:spcPts val="0"/>
              </a:spcBef>
              <a:spcAft>
                <a:spcPts val="600"/>
              </a:spcAft>
              <a:buFont typeface="Wingdings" panose="05000000000000000000" pitchFamily="2" charset="2"/>
              <a:buChar char="Ø"/>
            </a:pPr>
            <a:r>
              <a:rPr lang="es-MX" b="1" kern="1400" dirty="0">
                <a:solidFill>
                  <a:srgbClr val="002060"/>
                </a:solidFill>
                <a:latin typeface="Arial" panose="020B0604020202020204" pitchFamily="34" charset="0"/>
              </a:rPr>
              <a:t>Los sementales mejorados deben ser evaluados por el Instituto de Educación Superior o Centro 	 Público de Investigación como proveedores confiables con pruebas de tuberculosis, brucelosis y garrapata </a:t>
            </a:r>
          </a:p>
          <a:p>
            <a:pPr marL="359994" marR="0" indent="-359994" algn="just">
              <a:lnSpc>
                <a:spcPct val="119000"/>
              </a:lnSpc>
              <a:spcBef>
                <a:spcPts val="0"/>
              </a:spcBef>
              <a:spcAft>
                <a:spcPts val="600"/>
              </a:spcAft>
              <a:buFont typeface="Wingdings" panose="05000000000000000000" pitchFamily="2" charset="2"/>
              <a:buChar char="Ø"/>
            </a:pPr>
            <a:r>
              <a:rPr lang="es-MX" b="1" kern="1400" dirty="0">
                <a:solidFill>
                  <a:srgbClr val="002060"/>
                </a:solidFill>
                <a:latin typeface="Arial" panose="020B0604020202020204" pitchFamily="34" charset="0"/>
              </a:rPr>
              <a:t>No encontrarse inscritos en algún otro programa de la federación, estatal o municipal para recibir   apoyo en los mismos conceptos de inversión.</a:t>
            </a:r>
          </a:p>
          <a:p>
            <a:pPr marL="359994" marR="0" indent="-359994" algn="just">
              <a:lnSpc>
                <a:spcPct val="119000"/>
              </a:lnSpc>
              <a:spcBef>
                <a:spcPts val="0"/>
              </a:spcBef>
              <a:spcAft>
                <a:spcPts val="600"/>
              </a:spcAft>
              <a:buFont typeface="Wingdings" panose="05000000000000000000" pitchFamily="2" charset="2"/>
              <a:buChar char="Ø"/>
            </a:pPr>
            <a:r>
              <a:rPr lang="es-MX" b="1" kern="1400" dirty="0">
                <a:solidFill>
                  <a:srgbClr val="002060"/>
                </a:solidFill>
                <a:latin typeface="Arial" panose="020B0604020202020204" pitchFamily="34" charset="0"/>
              </a:rPr>
              <a:t>Contar con formato de cesión de derechos y anexo pagos a terceros en su caso, debidamente       requisitado y firmado, para realizar la transferencia bancaria.</a:t>
            </a:r>
          </a:p>
          <a:p>
            <a:pPr>
              <a:lnSpc>
                <a:spcPct val="119000"/>
              </a:lnSpc>
              <a:spcAft>
                <a:spcPts val="600"/>
              </a:spcAft>
            </a:pPr>
            <a:r>
              <a:rPr lang="es-MX" sz="2800" kern="1400" dirty="0">
                <a:solidFill>
                  <a:srgbClr val="000000"/>
                </a:solidFill>
                <a:latin typeface="Arial" panose="020B0604020202020204" pitchFamily="34" charset="0"/>
              </a:rPr>
              <a:t> </a:t>
            </a:r>
            <a:endParaRPr lang="es-MX" sz="2800" kern="1400" dirty="0">
              <a:ln>
                <a:noFill/>
              </a:ln>
              <a:solidFill>
                <a:srgbClr val="000000"/>
              </a:solidFill>
              <a:effectLst/>
              <a:latin typeface="Arial" panose="020B0604020202020204" pitchFamily="34" charset="0"/>
            </a:endParaRPr>
          </a:p>
        </p:txBody>
      </p:sp>
      <p:sp>
        <p:nvSpPr>
          <p:cNvPr id="3" name="CuadroTexto 2">
            <a:extLst>
              <a:ext uri="{FF2B5EF4-FFF2-40B4-BE49-F238E27FC236}">
                <a16:creationId xmlns="" xmlns:a16="http://schemas.microsoft.com/office/drawing/2014/main" id="{F488578F-328B-405B-9B82-E083FCFEA6E1}"/>
              </a:ext>
            </a:extLst>
          </p:cNvPr>
          <p:cNvSpPr txBox="1"/>
          <p:nvPr/>
        </p:nvSpPr>
        <p:spPr>
          <a:xfrm>
            <a:off x="290945" y="1039183"/>
            <a:ext cx="11540837" cy="553998"/>
          </a:xfrm>
          <a:prstGeom prst="rect">
            <a:avLst/>
          </a:prstGeom>
          <a:noFill/>
        </p:spPr>
        <p:txBody>
          <a:bodyPr wrap="square" rtlCol="0">
            <a:spAutoFit/>
          </a:bodyPr>
          <a:lstStyle/>
          <a:p>
            <a:pPr algn="ctr"/>
            <a:r>
              <a:rPr lang="es-MX" sz="3000" b="1" dirty="0">
                <a:solidFill>
                  <a:srgbClr val="002060"/>
                </a:solidFill>
              </a:rPr>
              <a:t>NOTAS IMPORTANTES:</a:t>
            </a:r>
          </a:p>
        </p:txBody>
      </p:sp>
    </p:spTree>
    <p:extLst>
      <p:ext uri="{BB962C8B-B14F-4D97-AF65-F5344CB8AC3E}">
        <p14:creationId xmlns:p14="http://schemas.microsoft.com/office/powerpoint/2010/main" val="922518871"/>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731A5A3C-9741-4731-A46B-9E178F73FBD9}"/>
              </a:ext>
            </a:extLst>
          </p:cNvPr>
          <p:cNvSpPr txBox="1"/>
          <p:nvPr/>
        </p:nvSpPr>
        <p:spPr>
          <a:xfrm>
            <a:off x="290945" y="2161401"/>
            <a:ext cx="11540837" cy="553998"/>
          </a:xfrm>
          <a:prstGeom prst="rect">
            <a:avLst/>
          </a:prstGeom>
          <a:noFill/>
        </p:spPr>
        <p:txBody>
          <a:bodyPr wrap="square" rtlCol="0">
            <a:spAutoFit/>
          </a:bodyPr>
          <a:lstStyle/>
          <a:p>
            <a:pPr algn="ctr"/>
            <a:r>
              <a:rPr lang="es-MX" sz="3000" b="1" dirty="0">
                <a:solidFill>
                  <a:srgbClr val="002060"/>
                </a:solidFill>
              </a:rPr>
              <a:t>UNA VEZ TENIENDO LOS DOCUMENTOS REQUERIDOS:</a:t>
            </a:r>
          </a:p>
        </p:txBody>
      </p:sp>
      <p:sp>
        <p:nvSpPr>
          <p:cNvPr id="3" name="Rectángulo 2">
            <a:extLst>
              <a:ext uri="{FF2B5EF4-FFF2-40B4-BE49-F238E27FC236}">
                <a16:creationId xmlns="" xmlns:a16="http://schemas.microsoft.com/office/drawing/2014/main" id="{FF4BD4C0-695F-4852-A1D1-F8211165D393}"/>
              </a:ext>
            </a:extLst>
          </p:cNvPr>
          <p:cNvSpPr/>
          <p:nvPr/>
        </p:nvSpPr>
        <p:spPr>
          <a:xfrm>
            <a:off x="1884217" y="2995871"/>
            <a:ext cx="8243455" cy="2974084"/>
          </a:xfrm>
          <a:prstGeom prst="rect">
            <a:avLst/>
          </a:prstGeom>
        </p:spPr>
        <p:txBody>
          <a:bodyPr wrap="square">
            <a:spAutoFit/>
          </a:bodyPr>
          <a:lstStyle/>
          <a:p>
            <a:pPr marL="359994" marR="0" indent="-359994">
              <a:lnSpc>
                <a:spcPct val="119000"/>
              </a:lnSpc>
              <a:spcBef>
                <a:spcPts val="0"/>
              </a:spcBef>
              <a:spcAft>
                <a:spcPts val="600"/>
              </a:spcAft>
            </a:pPr>
            <a:r>
              <a:rPr lang="es-MX" b="1" kern="1400" dirty="0">
                <a:solidFill>
                  <a:srgbClr val="002060"/>
                </a:solidFill>
                <a:latin typeface="Arial" panose="020B0604020202020204" pitchFamily="34" charset="0"/>
              </a:rPr>
              <a:t>1. Presentarse en   ventanilla donde se   revisaran sus documentos.</a:t>
            </a:r>
            <a:br>
              <a:rPr lang="es-MX" b="1" kern="1400" dirty="0">
                <a:solidFill>
                  <a:srgbClr val="002060"/>
                </a:solidFill>
                <a:latin typeface="Arial" panose="020B0604020202020204" pitchFamily="34" charset="0"/>
              </a:rPr>
            </a:br>
            <a:endParaRPr lang="es-MX" b="1" kern="1400" dirty="0">
              <a:solidFill>
                <a:srgbClr val="002060"/>
              </a:solidFill>
              <a:latin typeface="Arial" panose="020B0604020202020204" pitchFamily="34" charset="0"/>
            </a:endParaRPr>
          </a:p>
          <a:p>
            <a:pPr marL="359994" marR="0" indent="-359994">
              <a:lnSpc>
                <a:spcPct val="119000"/>
              </a:lnSpc>
              <a:spcBef>
                <a:spcPts val="0"/>
              </a:spcBef>
              <a:spcAft>
                <a:spcPts val="600"/>
              </a:spcAft>
            </a:pPr>
            <a:r>
              <a:rPr lang="es-MX" b="1" kern="1400" dirty="0">
                <a:solidFill>
                  <a:srgbClr val="002060"/>
                </a:solidFill>
                <a:latin typeface="Arial" panose="020B0604020202020204" pitchFamily="34" charset="0"/>
              </a:rPr>
              <a:t>2. Llenara un formato de solicitud de  apoyo.</a:t>
            </a:r>
            <a:br>
              <a:rPr lang="es-MX" b="1" kern="1400" dirty="0">
                <a:solidFill>
                  <a:srgbClr val="002060"/>
                </a:solidFill>
                <a:latin typeface="Arial" panose="020B0604020202020204" pitchFamily="34" charset="0"/>
              </a:rPr>
            </a:br>
            <a:endParaRPr lang="es-MX" b="1" kern="1400" dirty="0">
              <a:solidFill>
                <a:srgbClr val="002060"/>
              </a:solidFill>
              <a:latin typeface="Arial" panose="020B0604020202020204" pitchFamily="34" charset="0"/>
            </a:endParaRPr>
          </a:p>
          <a:p>
            <a:pPr marL="359994" marR="0" indent="-359994">
              <a:lnSpc>
                <a:spcPct val="119000"/>
              </a:lnSpc>
              <a:spcBef>
                <a:spcPts val="0"/>
              </a:spcBef>
              <a:spcAft>
                <a:spcPts val="600"/>
              </a:spcAft>
            </a:pPr>
            <a:r>
              <a:rPr lang="es-MX" b="1" kern="1400" dirty="0">
                <a:solidFill>
                  <a:srgbClr val="002060"/>
                </a:solidFill>
                <a:latin typeface="Arial" panose="020B0604020202020204" pitchFamily="34" charset="0"/>
              </a:rPr>
              <a:t>3. Se integrara un expediente.</a:t>
            </a:r>
            <a:br>
              <a:rPr lang="es-MX" b="1" kern="1400" dirty="0">
                <a:solidFill>
                  <a:srgbClr val="002060"/>
                </a:solidFill>
                <a:latin typeface="Arial" panose="020B0604020202020204" pitchFamily="34" charset="0"/>
              </a:rPr>
            </a:br>
            <a:endParaRPr lang="es-MX" b="1" kern="1400" dirty="0">
              <a:solidFill>
                <a:srgbClr val="002060"/>
              </a:solidFill>
              <a:latin typeface="Arial" panose="020B0604020202020204" pitchFamily="34" charset="0"/>
            </a:endParaRPr>
          </a:p>
          <a:p>
            <a:pPr marL="359994" marR="0" indent="-359994">
              <a:lnSpc>
                <a:spcPct val="119000"/>
              </a:lnSpc>
              <a:spcBef>
                <a:spcPts val="0"/>
              </a:spcBef>
              <a:spcAft>
                <a:spcPts val="600"/>
              </a:spcAft>
            </a:pPr>
            <a:r>
              <a:rPr lang="es-MX" b="1" kern="1400" dirty="0">
                <a:solidFill>
                  <a:srgbClr val="002060"/>
                </a:solidFill>
                <a:latin typeface="Arial" panose="020B0604020202020204" pitchFamily="34" charset="0"/>
              </a:rPr>
              <a:t>4. Se le entregara un numero de folio  para seguimiento de su tramite.</a:t>
            </a:r>
          </a:p>
          <a:p>
            <a:pPr>
              <a:lnSpc>
                <a:spcPct val="119000"/>
              </a:lnSpc>
              <a:spcAft>
                <a:spcPts val="600"/>
              </a:spcAft>
            </a:pPr>
            <a:r>
              <a:rPr lang="es-MX" sz="1600" kern="1400" dirty="0">
                <a:solidFill>
                  <a:srgbClr val="000000"/>
                </a:solidFill>
                <a:latin typeface="Arial" panose="020B0604020202020204" pitchFamily="34" charset="0"/>
              </a:rPr>
              <a:t> </a:t>
            </a:r>
            <a:endParaRPr lang="es-MX" sz="1600" kern="1400" dirty="0">
              <a:ln>
                <a:noFill/>
              </a:ln>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361031189"/>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extBox 233">
            <a:extLst>
              <a:ext uri="{FF2B5EF4-FFF2-40B4-BE49-F238E27FC236}">
                <a16:creationId xmlns="" xmlns:a16="http://schemas.microsoft.com/office/drawing/2014/main" id="{F1023759-1ED3-4E47-945B-3EFE3D9C0FFA}"/>
              </a:ext>
            </a:extLst>
          </p:cNvPr>
          <p:cNvSpPr txBox="1"/>
          <p:nvPr/>
        </p:nvSpPr>
        <p:spPr>
          <a:xfrm>
            <a:off x="0" y="2415661"/>
            <a:ext cx="12192000" cy="1015663"/>
          </a:xfrm>
          <a:prstGeom prst="rect">
            <a:avLst/>
          </a:prstGeom>
          <a:noFill/>
        </p:spPr>
        <p:txBody>
          <a:bodyPr wrap="square" rtlCol="0" anchor="b">
            <a:spAutoFit/>
          </a:bodyPr>
          <a:lstStyle/>
          <a:p>
            <a:pPr algn="ctr"/>
            <a:r>
              <a:rPr lang="es-MX" sz="6000" b="1" spc="-150" dirty="0">
                <a:solidFill>
                  <a:srgbClr val="002060"/>
                </a:solidFill>
                <a:effectLst>
                  <a:outerShdw dist="63500" dir="2700000" algn="tl" rotWithShape="0">
                    <a:prstClr val="black">
                      <a:alpha val="40000"/>
                    </a:prstClr>
                  </a:outerShdw>
                </a:effectLst>
                <a:latin typeface="Quattrocento Sans" panose="020B0502050000020003" pitchFamily="34" charset="0"/>
                <a:ea typeface="Roboto" panose="02000000000000000000" pitchFamily="2" charset="0"/>
                <a:cs typeface="Arima Madurai Black" pitchFamily="2" charset="77"/>
              </a:rPr>
              <a:t>SUBSECRETARÍA DE PESCA</a:t>
            </a:r>
          </a:p>
        </p:txBody>
      </p:sp>
      <p:sp>
        <p:nvSpPr>
          <p:cNvPr id="4" name="TextBox 233">
            <a:extLst>
              <a:ext uri="{FF2B5EF4-FFF2-40B4-BE49-F238E27FC236}">
                <a16:creationId xmlns="" xmlns:a16="http://schemas.microsoft.com/office/drawing/2014/main" id="{67476317-F891-4FDF-8234-E67366CF4C8F}"/>
              </a:ext>
            </a:extLst>
          </p:cNvPr>
          <p:cNvSpPr txBox="1"/>
          <p:nvPr/>
        </p:nvSpPr>
        <p:spPr>
          <a:xfrm>
            <a:off x="0" y="3429000"/>
            <a:ext cx="12192000" cy="1477328"/>
          </a:xfrm>
          <a:prstGeom prst="rect">
            <a:avLst/>
          </a:prstGeom>
          <a:noFill/>
        </p:spPr>
        <p:txBody>
          <a:bodyPr wrap="square" rtlCol="0" anchor="b">
            <a:spAutoFit/>
          </a:bodyPr>
          <a:lstStyle/>
          <a:p>
            <a:pPr algn="ctr"/>
            <a:r>
              <a:rPr lang="en-US" sz="4500" b="1" spc="-150" dirty="0">
                <a:solidFill>
                  <a:srgbClr val="002060"/>
                </a:solidFill>
                <a:effectLst>
                  <a:outerShdw dist="63500" dir="2700000" algn="tl" rotWithShape="0">
                    <a:prstClr val="black">
                      <a:alpha val="40000"/>
                    </a:prstClr>
                  </a:outerShdw>
                </a:effectLst>
                <a:latin typeface="Quattrocento Sans" panose="020B0502050000020003" pitchFamily="34" charset="0"/>
                <a:ea typeface="Roboto" panose="02000000000000000000" pitchFamily="2" charset="0"/>
                <a:cs typeface="Arima Madurai Black" pitchFamily="2" charset="77"/>
              </a:rPr>
              <a:t>PROGRAMAS ESTATALES PARA EL </a:t>
            </a:r>
            <a:r>
              <a:rPr lang="en-US" sz="4500" b="1" spc="-150">
                <a:solidFill>
                  <a:srgbClr val="002060"/>
                </a:solidFill>
                <a:effectLst>
                  <a:outerShdw dist="63500" dir="2700000" algn="tl" rotWithShape="0">
                    <a:prstClr val="black">
                      <a:alpha val="40000"/>
                    </a:prstClr>
                  </a:outerShdw>
                </a:effectLst>
                <a:latin typeface="Quattrocento Sans" panose="020B0502050000020003" pitchFamily="34" charset="0"/>
                <a:ea typeface="Roboto" panose="02000000000000000000" pitchFamily="2" charset="0"/>
                <a:cs typeface="Arima Madurai Black" pitchFamily="2" charset="77"/>
              </a:rPr>
              <a:t>SECTOR </a:t>
            </a:r>
            <a:r>
              <a:rPr lang="en-US" sz="4500" b="1" spc="-150" smtClean="0">
                <a:solidFill>
                  <a:srgbClr val="002060"/>
                </a:solidFill>
                <a:effectLst>
                  <a:outerShdw dist="63500" dir="2700000" algn="tl" rotWithShape="0">
                    <a:prstClr val="black">
                      <a:alpha val="40000"/>
                    </a:prstClr>
                  </a:outerShdw>
                </a:effectLst>
                <a:latin typeface="Quattrocento Sans" panose="020B0502050000020003" pitchFamily="34" charset="0"/>
                <a:ea typeface="Roboto" panose="02000000000000000000" pitchFamily="2" charset="0"/>
                <a:cs typeface="Arima Madurai Black" pitchFamily="2" charset="77"/>
              </a:rPr>
              <a:t>PESQUERO </a:t>
            </a:r>
            <a:r>
              <a:rPr lang="en-US" sz="4500" b="1" spc="-150" dirty="0">
                <a:solidFill>
                  <a:srgbClr val="002060"/>
                </a:solidFill>
                <a:effectLst>
                  <a:outerShdw dist="63500" dir="2700000" algn="tl" rotWithShape="0">
                    <a:prstClr val="black">
                      <a:alpha val="40000"/>
                    </a:prstClr>
                  </a:outerShdw>
                </a:effectLst>
                <a:latin typeface="Quattrocento Sans" panose="020B0502050000020003" pitchFamily="34" charset="0"/>
                <a:ea typeface="Roboto" panose="02000000000000000000" pitchFamily="2" charset="0"/>
                <a:cs typeface="Arima Madurai Black" pitchFamily="2" charset="77"/>
              </a:rPr>
              <a:t>Y ACUÍCOLA 2020.</a:t>
            </a:r>
          </a:p>
        </p:txBody>
      </p:sp>
    </p:spTree>
    <p:extLst>
      <p:ext uri="{BB962C8B-B14F-4D97-AF65-F5344CB8AC3E}">
        <p14:creationId xmlns:p14="http://schemas.microsoft.com/office/powerpoint/2010/main" val="841032337"/>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extBox 233">
            <a:extLst>
              <a:ext uri="{FF2B5EF4-FFF2-40B4-BE49-F238E27FC236}">
                <a16:creationId xmlns="" xmlns:a16="http://schemas.microsoft.com/office/drawing/2014/main" id="{B768C9E6-372A-4772-9E7D-C097A564FFE9}"/>
              </a:ext>
            </a:extLst>
          </p:cNvPr>
          <p:cNvSpPr txBox="1"/>
          <p:nvPr/>
        </p:nvSpPr>
        <p:spPr>
          <a:xfrm>
            <a:off x="0" y="2344087"/>
            <a:ext cx="12192000" cy="2169825"/>
          </a:xfrm>
          <a:prstGeom prst="rect">
            <a:avLst/>
          </a:prstGeom>
          <a:noFill/>
        </p:spPr>
        <p:txBody>
          <a:bodyPr wrap="square" rtlCol="0" anchor="b">
            <a:spAutoFit/>
          </a:bodyPr>
          <a:lstStyle/>
          <a:p>
            <a:pPr algn="ctr"/>
            <a:r>
              <a:rPr lang="es-MX" sz="4500" b="1" spc="-150" dirty="0">
                <a:solidFill>
                  <a:srgbClr val="002060"/>
                </a:solidFill>
                <a:effectLst>
                  <a:outerShdw dist="63500" dir="2700000" algn="tl" rotWithShape="0">
                    <a:prstClr val="black">
                      <a:alpha val="40000"/>
                    </a:prstClr>
                  </a:outerShdw>
                </a:effectLst>
                <a:latin typeface="Quattrocento Sans" panose="020B0502050000020003" pitchFamily="34" charset="0"/>
                <a:ea typeface="Roboto" panose="02000000000000000000" pitchFamily="2" charset="0"/>
                <a:cs typeface="Arima Madurai Black" pitchFamily="2" charset="77"/>
              </a:rPr>
              <a:t>PROGRAMA ESTATAL DE FORTALECIMIENTO AL DESARROLLO DE LAS ACTIVIDADES PRODUCTIVAS DEL SECTOR PRIMARIO.</a:t>
            </a:r>
            <a:endParaRPr lang="en-US" sz="4500" b="1" spc="-150" dirty="0">
              <a:solidFill>
                <a:srgbClr val="002060"/>
              </a:solidFill>
              <a:effectLst>
                <a:outerShdw dist="63500" dir="2700000" algn="tl" rotWithShape="0">
                  <a:prstClr val="black">
                    <a:alpha val="40000"/>
                  </a:prstClr>
                </a:outerShdw>
              </a:effectLst>
              <a:latin typeface="Quattrocento Sans" panose="020B0502050000020003" pitchFamily="34" charset="0"/>
              <a:ea typeface="Roboto" panose="02000000000000000000" pitchFamily="2" charset="0"/>
              <a:cs typeface="Arima Madurai Black" pitchFamily="2" charset="77"/>
            </a:endParaRPr>
          </a:p>
        </p:txBody>
      </p:sp>
    </p:spTree>
    <p:extLst>
      <p:ext uri="{BB962C8B-B14F-4D97-AF65-F5344CB8AC3E}">
        <p14:creationId xmlns:p14="http://schemas.microsoft.com/office/powerpoint/2010/main" val="2107066161"/>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Elipse 1"/>
          <p:cNvGrpSpPr/>
          <p:nvPr/>
        </p:nvGrpSpPr>
        <p:grpSpPr>
          <a:xfrm>
            <a:off x="4524170" y="1038688"/>
            <a:ext cx="3415123" cy="3415124"/>
            <a:chOff x="0" y="0"/>
            <a:chExt cx="3415122" cy="3415122"/>
          </a:xfrm>
        </p:grpSpPr>
        <p:sp>
          <p:nvSpPr>
            <p:cNvPr id="87" name="Círculo"/>
            <p:cNvSpPr/>
            <p:nvPr/>
          </p:nvSpPr>
          <p:spPr>
            <a:xfrm>
              <a:off x="-1" y="-1"/>
              <a:ext cx="3415124" cy="3415124"/>
            </a:xfrm>
            <a:prstGeom prst="ellipse">
              <a:avLst/>
            </a:prstGeom>
            <a:gradFill flip="none" rotWithShape="1">
              <a:gsLst>
                <a:gs pos="0">
                  <a:srgbClr val="80B860"/>
                </a:gs>
                <a:gs pos="50000">
                  <a:srgbClr val="6FB242"/>
                </a:gs>
                <a:gs pos="100000">
                  <a:srgbClr val="61A236"/>
                </a:gs>
              </a:gsLst>
              <a:lin ang="5400000" scaled="0"/>
            </a:gradFill>
            <a:ln w="12700" cap="flat">
              <a:noFill/>
              <a:miter lim="400000"/>
            </a:ln>
            <a:effectLst>
              <a:outerShdw blurRad="63500" dist="19050" dir="5400000" rotWithShape="0">
                <a:srgbClr val="000000">
                  <a:alpha val="63000"/>
                </a:srgbClr>
              </a:outerShdw>
            </a:effectLst>
          </p:spPr>
          <p:txBody>
            <a:bodyPr wrap="square" lIns="45719" tIns="45719" rIns="45719" bIns="45719" numCol="1" anchor="ctr">
              <a:noAutofit/>
            </a:bodyPr>
            <a:lstStyle/>
            <a:p>
              <a:pPr algn="ctr">
                <a:defRPr sz="2800" b="1">
                  <a:solidFill>
                    <a:srgbClr val="FFFFFF"/>
                  </a:solidFill>
                  <a:latin typeface="+mn-lt"/>
                  <a:ea typeface="+mn-ea"/>
                  <a:cs typeface="+mn-cs"/>
                  <a:sym typeface="Helvetica"/>
                </a:defRPr>
              </a:pPr>
              <a:endParaRPr/>
            </a:p>
          </p:txBody>
        </p:sp>
        <p:sp>
          <p:nvSpPr>
            <p:cNvPr id="88" name="Ordenamiento Pesquero"/>
            <p:cNvSpPr txBox="1"/>
            <p:nvPr/>
          </p:nvSpPr>
          <p:spPr>
            <a:xfrm>
              <a:off x="545852" y="1269281"/>
              <a:ext cx="2323417" cy="87655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2800" b="1">
                  <a:solidFill>
                    <a:srgbClr val="FFFFFF"/>
                  </a:solidFill>
                  <a:latin typeface="+mn-lt"/>
                  <a:ea typeface="+mn-ea"/>
                  <a:cs typeface="+mn-cs"/>
                  <a:sym typeface="Helvetica"/>
                </a:defRPr>
              </a:lvl1pPr>
            </a:lstStyle>
            <a:p>
              <a:r>
                <a:t>Ordenamiento Pesquero</a:t>
              </a:r>
            </a:p>
          </p:txBody>
        </p:sp>
      </p:grpSp>
      <p:grpSp>
        <p:nvGrpSpPr>
          <p:cNvPr id="92" name="Rectángulo: esquinas redondeadas 4"/>
          <p:cNvGrpSpPr/>
          <p:nvPr/>
        </p:nvGrpSpPr>
        <p:grpSpPr>
          <a:xfrm>
            <a:off x="822047" y="1906485"/>
            <a:ext cx="4153990" cy="1679532"/>
            <a:chOff x="0" y="0"/>
            <a:chExt cx="4153989" cy="1679531"/>
          </a:xfrm>
        </p:grpSpPr>
        <p:sp>
          <p:nvSpPr>
            <p:cNvPr id="90" name="Rectángulo redondeado"/>
            <p:cNvSpPr/>
            <p:nvPr/>
          </p:nvSpPr>
          <p:spPr>
            <a:xfrm>
              <a:off x="0" y="0"/>
              <a:ext cx="4153990" cy="1679532"/>
            </a:xfrm>
            <a:prstGeom prst="roundRect">
              <a:avLst>
                <a:gd name="adj" fmla="val 16667"/>
              </a:avLst>
            </a:prstGeom>
            <a:solidFill>
              <a:srgbClr val="C55A11">
                <a:alpha val="30196"/>
              </a:srgbClr>
            </a:solidFill>
            <a:ln w="12700" cap="flat">
              <a:solidFill>
                <a:schemeClr val="accent5"/>
              </a:solidFill>
              <a:prstDash val="solid"/>
              <a:miter lim="800000"/>
            </a:ln>
            <a:effectLst/>
          </p:spPr>
          <p:txBody>
            <a:bodyPr wrap="square" lIns="45719" tIns="45719" rIns="45719" bIns="45719" numCol="1" anchor="ctr">
              <a:noAutofit/>
            </a:bodyPr>
            <a:lstStyle/>
            <a:p>
              <a:pPr algn="ctr"/>
              <a:endParaRPr/>
            </a:p>
          </p:txBody>
        </p:sp>
        <p:sp>
          <p:nvSpPr>
            <p:cNvPr id="91" name="Programa Estatal de Fortalecimiento al Desarrollo de las Actividades Productivas del Sector Primario 2020"/>
            <p:cNvSpPr txBox="1"/>
            <p:nvPr/>
          </p:nvSpPr>
          <p:spPr>
            <a:xfrm>
              <a:off x="127707" y="455461"/>
              <a:ext cx="3898574" cy="76860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600" b="1">
                  <a:latin typeface="Cambria"/>
                  <a:ea typeface="Cambria"/>
                  <a:cs typeface="Cambria"/>
                  <a:sym typeface="Cambria"/>
                </a:defRPr>
              </a:lvl1pPr>
            </a:lstStyle>
            <a:p>
              <a:r>
                <a:t>Programa Estatal de Fortalecimiento al Desarrollo de las Actividades Productivas del Sector Primario 2020</a:t>
              </a:r>
            </a:p>
          </p:txBody>
        </p:sp>
      </p:grpSp>
      <p:grpSp>
        <p:nvGrpSpPr>
          <p:cNvPr id="95" name="Rectángulo: esquinas redondeadas 5"/>
          <p:cNvGrpSpPr/>
          <p:nvPr/>
        </p:nvGrpSpPr>
        <p:grpSpPr>
          <a:xfrm>
            <a:off x="7280365" y="1867228"/>
            <a:ext cx="4326333" cy="1758046"/>
            <a:chOff x="0" y="0"/>
            <a:chExt cx="4326332" cy="1758045"/>
          </a:xfrm>
        </p:grpSpPr>
        <p:sp>
          <p:nvSpPr>
            <p:cNvPr id="93" name="Rectángulo redondeado"/>
            <p:cNvSpPr/>
            <p:nvPr/>
          </p:nvSpPr>
          <p:spPr>
            <a:xfrm>
              <a:off x="0" y="0"/>
              <a:ext cx="4326333" cy="1758046"/>
            </a:xfrm>
            <a:prstGeom prst="roundRect">
              <a:avLst>
                <a:gd name="adj" fmla="val 16667"/>
              </a:avLst>
            </a:prstGeom>
            <a:solidFill>
              <a:schemeClr val="accent1">
                <a:alpha val="30196"/>
              </a:schemeClr>
            </a:solidFill>
            <a:ln w="12700" cap="flat">
              <a:solidFill>
                <a:schemeClr val="accent6"/>
              </a:solidFill>
              <a:prstDash val="solid"/>
              <a:miter lim="800000"/>
            </a:ln>
            <a:effectLst/>
          </p:spPr>
          <p:txBody>
            <a:bodyPr wrap="square" lIns="45719" tIns="45719" rIns="45719" bIns="45719" numCol="1" anchor="ctr">
              <a:noAutofit/>
            </a:bodyPr>
            <a:lstStyle/>
            <a:p>
              <a:pPr algn="ctr"/>
              <a:endParaRPr/>
            </a:p>
          </p:txBody>
        </p:sp>
        <p:sp>
          <p:nvSpPr>
            <p:cNvPr id="94" name="Programa Seguro de Vida para Pescadores"/>
            <p:cNvSpPr txBox="1"/>
            <p:nvPr/>
          </p:nvSpPr>
          <p:spPr>
            <a:xfrm>
              <a:off x="131540" y="571458"/>
              <a:ext cx="4063251" cy="6151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b="1">
                  <a:latin typeface="Cambria"/>
                  <a:ea typeface="Cambria"/>
                  <a:cs typeface="Cambria"/>
                  <a:sym typeface="Cambria"/>
                </a:defRPr>
              </a:lvl1pPr>
            </a:lstStyle>
            <a:p>
              <a:r>
                <a:rPr dirty="0" err="1"/>
                <a:t>Programa</a:t>
              </a:r>
              <a:r>
                <a:rPr dirty="0"/>
                <a:t> Seguro de Vida para Pescadores</a:t>
              </a:r>
            </a:p>
          </p:txBody>
        </p:sp>
      </p:grpSp>
      <p:pic>
        <p:nvPicPr>
          <p:cNvPr id="98" name="Imagen 8" descr="Imagen 8"/>
          <p:cNvPicPr>
            <a:picLocks noChangeAspect="1"/>
          </p:cNvPicPr>
          <p:nvPr/>
        </p:nvPicPr>
        <p:blipFill>
          <a:blip r:embed="rId2"/>
          <a:stretch>
            <a:fillRect/>
          </a:stretch>
        </p:blipFill>
        <p:spPr>
          <a:xfrm>
            <a:off x="7873521" y="4266886"/>
            <a:ext cx="3240001" cy="2160001"/>
          </a:xfrm>
          <a:prstGeom prst="rect">
            <a:avLst/>
          </a:prstGeom>
          <a:ln>
            <a:solidFill>
              <a:srgbClr val="FFFFFF"/>
            </a:solidFill>
          </a:ln>
        </p:spPr>
      </p:pic>
      <p:pic>
        <p:nvPicPr>
          <p:cNvPr id="99" name="Imagen 9" descr="Imagen 9"/>
          <p:cNvPicPr>
            <a:picLocks noChangeAspect="1"/>
          </p:cNvPicPr>
          <p:nvPr/>
        </p:nvPicPr>
        <p:blipFill>
          <a:blip r:embed="rId3"/>
          <a:srcRect r="10393"/>
          <a:stretch>
            <a:fillRect/>
          </a:stretch>
        </p:blipFill>
        <p:spPr>
          <a:xfrm>
            <a:off x="1130252" y="4273727"/>
            <a:ext cx="2903268" cy="2160001"/>
          </a:xfrm>
          <a:prstGeom prst="rect">
            <a:avLst/>
          </a:prstGeom>
          <a:ln>
            <a:solidFill>
              <a:srgbClr val="FFFFFF"/>
            </a:solidFill>
          </a:ln>
        </p:spPr>
      </p:pic>
      <p:pic>
        <p:nvPicPr>
          <p:cNvPr id="100" name="Imagen 10" descr="Imagen 10"/>
          <p:cNvPicPr>
            <a:picLocks noChangeAspect="1"/>
          </p:cNvPicPr>
          <p:nvPr/>
        </p:nvPicPr>
        <p:blipFill>
          <a:blip r:embed="rId4"/>
          <a:stretch>
            <a:fillRect/>
          </a:stretch>
        </p:blipFill>
        <p:spPr>
          <a:xfrm>
            <a:off x="4033520" y="4266886"/>
            <a:ext cx="3840002" cy="2160001"/>
          </a:xfrm>
          <a:prstGeom prst="rect">
            <a:avLst/>
          </a:prstGeom>
          <a:ln>
            <a:solidFill>
              <a:srgbClr val="FFFFFF"/>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grpSp>
        <p:nvGrpSpPr>
          <p:cNvPr id="106" name="Rectángulo 2"/>
          <p:cNvGrpSpPr/>
          <p:nvPr/>
        </p:nvGrpSpPr>
        <p:grpSpPr>
          <a:xfrm>
            <a:off x="3479088" y="1092268"/>
            <a:ext cx="2534972" cy="592694"/>
            <a:chOff x="0" y="0"/>
            <a:chExt cx="2534971" cy="592693"/>
          </a:xfrm>
        </p:grpSpPr>
        <p:sp>
          <p:nvSpPr>
            <p:cNvPr id="104" name="Rectángulo"/>
            <p:cNvSpPr/>
            <p:nvPr/>
          </p:nvSpPr>
          <p:spPr>
            <a:xfrm>
              <a:off x="0" y="34736"/>
              <a:ext cx="2534972" cy="523221"/>
            </a:xfrm>
            <a:prstGeom prst="rect">
              <a:avLst/>
            </a:prstGeom>
            <a:solidFill>
              <a:schemeClr val="accent6"/>
            </a:solidFill>
            <a:ln w="19050" cap="flat">
              <a:solidFill>
                <a:srgbClr val="FFFFFF"/>
              </a:solidFill>
              <a:prstDash val="solid"/>
              <a:miter lim="800000"/>
            </a:ln>
            <a:effectLst/>
          </p:spPr>
          <p:txBody>
            <a:bodyPr wrap="square" lIns="45719" tIns="45719" rIns="45719" bIns="45719" numCol="1" anchor="ctr">
              <a:noAutofit/>
            </a:bodyPr>
            <a:lstStyle/>
            <a:p>
              <a:pPr algn="ctr">
                <a:defRPr sz="1600">
                  <a:solidFill>
                    <a:srgbClr val="FFFFFF"/>
                  </a:solidFill>
                </a:defRPr>
              </a:pPr>
              <a:endParaRPr/>
            </a:p>
          </p:txBody>
        </p:sp>
        <p:sp>
          <p:nvSpPr>
            <p:cNvPr id="105" name="Ordenamiento Pesquero…"/>
            <p:cNvSpPr txBox="1"/>
            <p:nvPr/>
          </p:nvSpPr>
          <p:spPr>
            <a:xfrm>
              <a:off x="45719" y="0"/>
              <a:ext cx="2443533" cy="59269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a:solidFill>
                    <a:srgbClr val="FFFFFF"/>
                  </a:solidFill>
                </a:defRPr>
              </a:pPr>
              <a:r>
                <a:rPr dirty="0" err="1"/>
                <a:t>Ordenamiento</a:t>
              </a:r>
              <a:r>
                <a:rPr dirty="0"/>
                <a:t> </a:t>
              </a:r>
              <a:r>
                <a:rPr dirty="0" err="1"/>
                <a:t>Pesquero</a:t>
              </a:r>
              <a:endParaRPr dirty="0"/>
            </a:p>
            <a:p>
              <a:pPr algn="ctr">
                <a:defRPr sz="1600">
                  <a:solidFill>
                    <a:srgbClr val="FFFFFF"/>
                  </a:solidFill>
                </a:defRPr>
              </a:pPr>
              <a:r>
                <a:rPr dirty="0"/>
                <a:t>(72 horas)</a:t>
              </a:r>
            </a:p>
          </p:txBody>
        </p:sp>
      </p:grpSp>
      <p:sp>
        <p:nvSpPr>
          <p:cNvPr id="107" name="Rectángulo 3"/>
          <p:cNvSpPr/>
          <p:nvPr/>
        </p:nvSpPr>
        <p:spPr>
          <a:xfrm>
            <a:off x="3847453" y="4706589"/>
            <a:ext cx="1822351" cy="979300"/>
          </a:xfrm>
          <a:prstGeom prst="rect">
            <a:avLst/>
          </a:prstGeom>
          <a:solidFill>
            <a:srgbClr val="FFFFFF"/>
          </a:solidFill>
          <a:ln w="12700">
            <a:solidFill>
              <a:srgbClr val="50BCE6"/>
            </a:solidFill>
            <a:miter/>
          </a:ln>
          <a:extLst>
            <a:ext uri="{C572A759-6A51-4108-AA02-DFA0A04FC94B}">
              <ma14:wrappingTextBoxFlag xmlns="" xmlns:ma14="http://schemas.microsoft.com/office/mac/drawingml/2011/main" val="1"/>
            </a:ext>
          </a:extLst>
        </p:spPr>
        <p:txBody>
          <a:bodyPr lIns="45719" rIns="45719">
            <a:spAutoFit/>
          </a:bodyPr>
          <a:lstStyle>
            <a:lvl1pPr>
              <a:defRPr sz="1400"/>
            </a:lvl1pPr>
          </a:lstStyle>
          <a:p>
            <a:r>
              <a:t>Enviar información actualizada a los correos generados para la zona (check list).</a:t>
            </a:r>
          </a:p>
        </p:txBody>
      </p:sp>
      <p:sp>
        <p:nvSpPr>
          <p:cNvPr id="108" name="CuadroTexto 4"/>
          <p:cNvSpPr txBox="1"/>
          <p:nvPr/>
        </p:nvSpPr>
        <p:spPr>
          <a:xfrm>
            <a:off x="4854776" y="2309237"/>
            <a:ext cx="273136" cy="333089"/>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b="1">
                <a:latin typeface="+mn-lt"/>
                <a:ea typeface="+mn-ea"/>
                <a:cs typeface="+mn-cs"/>
                <a:sym typeface="Helvetica"/>
              </a:defRPr>
            </a:lvl1pPr>
          </a:lstStyle>
          <a:p>
            <a:r>
              <a:t>SI</a:t>
            </a:r>
          </a:p>
        </p:txBody>
      </p:sp>
      <p:sp>
        <p:nvSpPr>
          <p:cNvPr id="109" name="CuadroTexto 33"/>
          <p:cNvSpPr txBox="1"/>
          <p:nvPr/>
        </p:nvSpPr>
        <p:spPr>
          <a:xfrm>
            <a:off x="3561286" y="1624983"/>
            <a:ext cx="403063" cy="333089"/>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r>
              <a:t>NO</a:t>
            </a:r>
          </a:p>
        </p:txBody>
      </p:sp>
      <p:sp>
        <p:nvSpPr>
          <p:cNvPr id="110" name="Rectángulo 5"/>
          <p:cNvSpPr/>
          <p:nvPr/>
        </p:nvSpPr>
        <p:spPr>
          <a:xfrm>
            <a:off x="681728" y="1585273"/>
            <a:ext cx="2217977" cy="750699"/>
          </a:xfrm>
          <a:prstGeom prst="rect">
            <a:avLst/>
          </a:prstGeom>
          <a:solidFill>
            <a:srgbClr val="FFFFFF"/>
          </a:solidFill>
          <a:ln w="12700">
            <a:solidFill>
              <a:srgbClr val="50BCE6"/>
            </a:solidFill>
            <a:miter/>
          </a:ln>
          <a:extLst>
            <a:ext uri="{C572A759-6A51-4108-AA02-DFA0A04FC94B}">
              <ma14:wrappingTextBoxFlag xmlns="" xmlns:ma14="http://schemas.microsoft.com/office/mac/drawingml/2011/main" val="1"/>
            </a:ext>
          </a:extLst>
        </p:spPr>
        <p:txBody>
          <a:bodyPr lIns="45719" rIns="45719">
            <a:spAutoFit/>
          </a:bodyPr>
          <a:lstStyle>
            <a:lvl1pPr>
              <a:defRPr sz="1400"/>
            </a:lvl1pPr>
          </a:lstStyle>
          <a:p>
            <a:r>
              <a:t>El representante de la U.E., envía la información al correo oficial (Check-list)</a:t>
            </a:r>
          </a:p>
        </p:txBody>
      </p:sp>
      <p:sp>
        <p:nvSpPr>
          <p:cNvPr id="111" name="Rectángulo 6"/>
          <p:cNvSpPr/>
          <p:nvPr/>
        </p:nvSpPr>
        <p:spPr>
          <a:xfrm>
            <a:off x="3841434" y="6188133"/>
            <a:ext cx="1834392" cy="522100"/>
          </a:xfrm>
          <a:prstGeom prst="rect">
            <a:avLst/>
          </a:prstGeom>
          <a:solidFill>
            <a:srgbClr val="FFFFFF"/>
          </a:solidFill>
          <a:ln w="12700">
            <a:solidFill>
              <a:srgbClr val="50BCE6"/>
            </a:solidFill>
            <a:miter/>
          </a:ln>
          <a:extLst>
            <a:ext uri="{C572A759-6A51-4108-AA02-DFA0A04FC94B}">
              <ma14:wrappingTextBoxFlag xmlns="" xmlns:ma14="http://schemas.microsoft.com/office/mac/drawingml/2011/main" val="1"/>
            </a:ext>
          </a:extLst>
        </p:spPr>
        <p:txBody>
          <a:bodyPr lIns="45719" rIns="45719">
            <a:spAutoFit/>
          </a:bodyPr>
          <a:lstStyle>
            <a:lvl1pPr>
              <a:defRPr sz="1400"/>
            </a:lvl1pPr>
          </a:lstStyle>
          <a:p>
            <a:r>
              <a:t>Registro y expedición de credencial.</a:t>
            </a:r>
          </a:p>
        </p:txBody>
      </p:sp>
      <p:grpSp>
        <p:nvGrpSpPr>
          <p:cNvPr id="114" name="Rombo 9"/>
          <p:cNvGrpSpPr/>
          <p:nvPr/>
        </p:nvGrpSpPr>
        <p:grpSpPr>
          <a:xfrm>
            <a:off x="3964349" y="1954457"/>
            <a:ext cx="1517888" cy="550248"/>
            <a:chOff x="0" y="0"/>
            <a:chExt cx="1517887" cy="550246"/>
          </a:xfrm>
        </p:grpSpPr>
        <p:sp>
          <p:nvSpPr>
            <p:cNvPr id="112" name="Polígono"/>
            <p:cNvSpPr/>
            <p:nvPr/>
          </p:nvSpPr>
          <p:spPr>
            <a:xfrm>
              <a:off x="0" y="0"/>
              <a:ext cx="1517888" cy="550247"/>
            </a:xfrm>
            <a:prstGeom prst="diamond">
              <a:avLst/>
            </a:prstGeom>
            <a:solidFill>
              <a:srgbClr val="FFFFFF"/>
            </a:solidFill>
            <a:ln w="12700" cap="flat">
              <a:solidFill>
                <a:srgbClr val="50BCE6"/>
              </a:solidFill>
              <a:prstDash val="solid"/>
              <a:miter lim="800000"/>
            </a:ln>
            <a:effectLst/>
          </p:spPr>
          <p:txBody>
            <a:bodyPr wrap="square" lIns="45719" tIns="45719" rIns="45719" bIns="45719" numCol="1" anchor="t">
              <a:noAutofit/>
            </a:bodyPr>
            <a:lstStyle/>
            <a:p>
              <a:pPr>
                <a:defRPr sz="1200"/>
              </a:pPr>
              <a:endParaRPr/>
            </a:p>
          </p:txBody>
        </p:sp>
        <p:sp>
          <p:nvSpPr>
            <p:cNvPr id="113" name="¿Tiene?"/>
            <p:cNvSpPr txBox="1"/>
            <p:nvPr/>
          </p:nvSpPr>
          <p:spPr>
            <a:xfrm>
              <a:off x="425191" y="137562"/>
              <a:ext cx="667504" cy="2483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1200"/>
              </a:lvl1pPr>
            </a:lstStyle>
            <a:p>
              <a:r>
                <a:t>¿Tiene?</a:t>
              </a:r>
            </a:p>
          </p:txBody>
        </p:sp>
      </p:grpSp>
      <p:sp>
        <p:nvSpPr>
          <p:cNvPr id="115" name="Rectángulo 14"/>
          <p:cNvSpPr/>
          <p:nvPr/>
        </p:nvSpPr>
        <p:spPr>
          <a:xfrm>
            <a:off x="686743" y="3188375"/>
            <a:ext cx="2207947" cy="522100"/>
          </a:xfrm>
          <a:prstGeom prst="rect">
            <a:avLst/>
          </a:prstGeom>
          <a:solidFill>
            <a:srgbClr val="FFFFFF"/>
          </a:solidFill>
          <a:ln w="12700">
            <a:solidFill>
              <a:srgbClr val="50BCE6"/>
            </a:solidFill>
            <a:miter/>
          </a:ln>
          <a:extLst>
            <a:ext uri="{C572A759-6A51-4108-AA02-DFA0A04FC94B}">
              <ma14:wrappingTextBoxFlag xmlns="" xmlns:ma14="http://schemas.microsoft.com/office/mac/drawingml/2011/main" val="1"/>
            </a:ext>
          </a:extLst>
        </p:spPr>
        <p:txBody>
          <a:bodyPr lIns="45719" rIns="45719">
            <a:spAutoFit/>
          </a:bodyPr>
          <a:lstStyle>
            <a:lvl1pPr>
              <a:defRPr sz="1400"/>
            </a:lvl1pPr>
          </a:lstStyle>
          <a:p>
            <a:r>
              <a:t>Se genera papeleta de chipeo y Anexo III </a:t>
            </a:r>
          </a:p>
        </p:txBody>
      </p:sp>
      <p:sp>
        <p:nvSpPr>
          <p:cNvPr id="116" name="Rectángulo 15"/>
          <p:cNvSpPr txBox="1"/>
          <p:nvPr/>
        </p:nvSpPr>
        <p:spPr>
          <a:xfrm>
            <a:off x="7417060" y="1624983"/>
            <a:ext cx="4673304" cy="539180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1200" b="1">
                <a:latin typeface="+mn-lt"/>
                <a:ea typeface="+mn-ea"/>
                <a:cs typeface="+mn-cs"/>
                <a:sym typeface="Helvetica"/>
              </a:defRPr>
            </a:pPr>
            <a:r>
              <a:rPr dirty="0"/>
              <a:t>UNIDAD ECONÓMICA: </a:t>
            </a:r>
          </a:p>
          <a:p>
            <a:pPr marL="547687" lvl="1" indent="-90487">
              <a:buSzPct val="100000"/>
              <a:buFont typeface="Arial"/>
              <a:buChar char="•"/>
              <a:defRPr sz="1200"/>
            </a:pPr>
            <a:r>
              <a:rPr dirty="0"/>
              <a:t>RNPA </a:t>
            </a:r>
            <a:r>
              <a:rPr dirty="0" err="1"/>
              <a:t>unidad</a:t>
            </a:r>
            <a:r>
              <a:rPr dirty="0"/>
              <a:t> </a:t>
            </a:r>
            <a:r>
              <a:rPr dirty="0" err="1"/>
              <a:t>económica</a:t>
            </a:r>
            <a:r>
              <a:rPr dirty="0"/>
              <a:t> </a:t>
            </a:r>
          </a:p>
          <a:p>
            <a:pPr marL="547687" lvl="1" indent="-90487">
              <a:buSzPct val="100000"/>
              <a:buFont typeface="Arial"/>
              <a:buChar char="•"/>
              <a:defRPr sz="1200"/>
            </a:pPr>
            <a:r>
              <a:rPr dirty="0"/>
              <a:t>RNPA </a:t>
            </a:r>
            <a:r>
              <a:rPr dirty="0" err="1"/>
              <a:t>embarcaciones</a:t>
            </a:r>
            <a:r>
              <a:rPr dirty="0"/>
              <a:t> </a:t>
            </a:r>
          </a:p>
          <a:p>
            <a:pPr marL="547687" lvl="1" indent="-90487">
              <a:buSzPct val="100000"/>
              <a:buFont typeface="Arial"/>
              <a:buChar char="•"/>
              <a:defRPr sz="1200"/>
            </a:pPr>
            <a:r>
              <a:rPr dirty="0"/>
              <a:t>Acta </a:t>
            </a:r>
            <a:r>
              <a:rPr dirty="0" err="1"/>
              <a:t>constitutiva</a:t>
            </a:r>
            <a:r>
              <a:rPr dirty="0"/>
              <a:t> (sector social)</a:t>
            </a:r>
          </a:p>
          <a:p>
            <a:pPr marL="547687" lvl="1" indent="-90487">
              <a:buSzPct val="100000"/>
              <a:buFont typeface="Arial"/>
              <a:buChar char="•"/>
              <a:defRPr sz="1200"/>
            </a:pPr>
            <a:r>
              <a:rPr dirty="0"/>
              <a:t>RFC de la </a:t>
            </a:r>
            <a:r>
              <a:rPr dirty="0" err="1"/>
              <a:t>unidad</a:t>
            </a:r>
            <a:r>
              <a:rPr dirty="0"/>
              <a:t> </a:t>
            </a:r>
            <a:r>
              <a:rPr dirty="0" err="1"/>
              <a:t>económica</a:t>
            </a:r>
            <a:endParaRPr dirty="0"/>
          </a:p>
          <a:p>
            <a:pPr marL="547687" lvl="1" indent="-90487">
              <a:buSzPct val="100000"/>
              <a:buFont typeface="Arial"/>
              <a:buChar char="•"/>
              <a:defRPr sz="1200"/>
            </a:pPr>
            <a:r>
              <a:rPr dirty="0"/>
              <a:t>Acta ultima </a:t>
            </a:r>
            <a:r>
              <a:rPr dirty="0" err="1"/>
              <a:t>asamblea</a:t>
            </a:r>
            <a:r>
              <a:rPr dirty="0"/>
              <a:t> (sector social)</a:t>
            </a:r>
          </a:p>
          <a:p>
            <a:pPr marL="547687" lvl="1" indent="-90487">
              <a:buSzPct val="100000"/>
              <a:buFont typeface="Arial"/>
              <a:buChar char="•"/>
              <a:defRPr sz="1200"/>
            </a:pPr>
            <a:r>
              <a:rPr dirty="0" err="1"/>
              <a:t>Formato</a:t>
            </a:r>
            <a:r>
              <a:rPr dirty="0"/>
              <a:t> de </a:t>
            </a:r>
            <a:r>
              <a:rPr dirty="0" err="1"/>
              <a:t>verificación</a:t>
            </a:r>
            <a:r>
              <a:rPr dirty="0"/>
              <a:t> de </a:t>
            </a:r>
            <a:r>
              <a:rPr dirty="0" err="1"/>
              <a:t>embarcaciones</a:t>
            </a:r>
            <a:r>
              <a:rPr dirty="0"/>
              <a:t> </a:t>
            </a:r>
            <a:r>
              <a:rPr dirty="0" err="1"/>
              <a:t>menores</a:t>
            </a:r>
            <a:endParaRPr dirty="0"/>
          </a:p>
          <a:p>
            <a:pPr marL="547687" lvl="1" indent="-90487">
              <a:buSzPct val="100000"/>
              <a:buFont typeface="Arial"/>
              <a:buChar char="•"/>
              <a:defRPr sz="1200"/>
            </a:pPr>
            <a:r>
              <a:rPr dirty="0"/>
              <a:t>Cedula de </a:t>
            </a:r>
            <a:r>
              <a:rPr dirty="0" err="1"/>
              <a:t>inscripción</a:t>
            </a:r>
            <a:r>
              <a:rPr dirty="0"/>
              <a:t> de la U.E.</a:t>
            </a:r>
          </a:p>
          <a:p>
            <a:pPr marL="547687" lvl="1" indent="-90487">
              <a:buSzPct val="100000"/>
              <a:buFont typeface="Arial"/>
              <a:buChar char="•"/>
              <a:defRPr sz="1200"/>
            </a:pPr>
            <a:r>
              <a:rPr dirty="0" err="1"/>
              <a:t>Numero</a:t>
            </a:r>
            <a:r>
              <a:rPr dirty="0"/>
              <a:t> de </a:t>
            </a:r>
            <a:r>
              <a:rPr dirty="0" err="1"/>
              <a:t>embarcaciones</a:t>
            </a:r>
            <a:endParaRPr dirty="0"/>
          </a:p>
          <a:p>
            <a:pPr marL="547687" lvl="1" indent="-90487">
              <a:buSzPct val="100000"/>
              <a:buFont typeface="Arial"/>
              <a:buChar char="•"/>
              <a:defRPr sz="1200"/>
            </a:pPr>
            <a:r>
              <a:rPr dirty="0" err="1"/>
              <a:t>Numero</a:t>
            </a:r>
            <a:r>
              <a:rPr dirty="0"/>
              <a:t> de </a:t>
            </a:r>
            <a:r>
              <a:rPr dirty="0" err="1"/>
              <a:t>permisos</a:t>
            </a:r>
            <a:endParaRPr dirty="0"/>
          </a:p>
          <a:p>
            <a:pPr marL="547687" lvl="1" indent="-90487">
              <a:buSzPct val="100000"/>
              <a:buFont typeface="Arial"/>
              <a:buChar char="•"/>
              <a:defRPr sz="1200"/>
            </a:pPr>
            <a:r>
              <a:rPr dirty="0" err="1"/>
              <a:t>Permisos</a:t>
            </a:r>
            <a:r>
              <a:rPr dirty="0"/>
              <a:t> de </a:t>
            </a:r>
            <a:r>
              <a:rPr dirty="0" err="1"/>
              <a:t>pesca</a:t>
            </a:r>
            <a:r>
              <a:rPr dirty="0"/>
              <a:t> y/o </a:t>
            </a:r>
            <a:r>
              <a:rPr dirty="0" err="1"/>
              <a:t>concesiones</a:t>
            </a:r>
            <a:endParaRPr dirty="0"/>
          </a:p>
          <a:p>
            <a:pPr>
              <a:defRPr sz="1200"/>
            </a:pPr>
            <a:endParaRPr dirty="0"/>
          </a:p>
          <a:p>
            <a:pPr>
              <a:defRPr sz="1200" b="1">
                <a:latin typeface="+mn-lt"/>
                <a:ea typeface="+mn-ea"/>
                <a:cs typeface="+mn-cs"/>
                <a:sym typeface="Helvetica"/>
              </a:defRPr>
            </a:pPr>
            <a:r>
              <a:rPr dirty="0"/>
              <a:t>EMBARCACIONES</a:t>
            </a:r>
          </a:p>
          <a:p>
            <a:pPr marL="547687" lvl="1" indent="-90487">
              <a:buSzPct val="100000"/>
              <a:buFont typeface="Arial"/>
              <a:buChar char="•"/>
              <a:defRPr sz="1200"/>
            </a:pPr>
            <a:r>
              <a:rPr dirty="0" err="1"/>
              <a:t>Certificado</a:t>
            </a:r>
            <a:r>
              <a:rPr dirty="0"/>
              <a:t> de matricula </a:t>
            </a:r>
          </a:p>
          <a:p>
            <a:pPr marL="547687" lvl="1" indent="-90487">
              <a:buSzPct val="100000"/>
              <a:buFont typeface="Arial"/>
              <a:buChar char="•"/>
              <a:defRPr sz="1200"/>
            </a:pPr>
            <a:r>
              <a:rPr dirty="0" err="1"/>
              <a:t>Certificado</a:t>
            </a:r>
            <a:r>
              <a:rPr dirty="0"/>
              <a:t> de </a:t>
            </a:r>
            <a:r>
              <a:rPr dirty="0" err="1"/>
              <a:t>seguridad</a:t>
            </a:r>
            <a:r>
              <a:rPr dirty="0"/>
              <a:t> </a:t>
            </a:r>
            <a:r>
              <a:rPr dirty="0" err="1"/>
              <a:t>marítima</a:t>
            </a:r>
            <a:endParaRPr dirty="0"/>
          </a:p>
          <a:p>
            <a:pPr marL="547687" lvl="1" indent="-90487">
              <a:buSzPct val="100000"/>
              <a:buFont typeface="Arial"/>
              <a:buChar char="•"/>
              <a:defRPr sz="1200"/>
            </a:pPr>
            <a:r>
              <a:rPr dirty="0"/>
              <a:t>Factura de </a:t>
            </a:r>
            <a:r>
              <a:rPr dirty="0" err="1"/>
              <a:t>embarcación</a:t>
            </a:r>
            <a:r>
              <a:rPr dirty="0"/>
              <a:t> </a:t>
            </a:r>
          </a:p>
          <a:p>
            <a:pPr marL="547687" lvl="1" indent="-90487">
              <a:buSzPct val="100000"/>
              <a:buFont typeface="Arial"/>
              <a:buChar char="•"/>
              <a:defRPr sz="1200"/>
            </a:pPr>
            <a:r>
              <a:rPr dirty="0"/>
              <a:t>Factura del motor </a:t>
            </a:r>
          </a:p>
          <a:p>
            <a:pPr marL="547687" lvl="1" indent="-90487">
              <a:buSzPct val="100000"/>
              <a:buFont typeface="Arial"/>
              <a:buChar char="•"/>
              <a:defRPr sz="1200"/>
            </a:pPr>
            <a:r>
              <a:rPr dirty="0"/>
              <a:t>Factura </a:t>
            </a:r>
            <a:r>
              <a:rPr dirty="0" err="1"/>
              <a:t>equipo</a:t>
            </a:r>
            <a:r>
              <a:rPr dirty="0"/>
              <a:t> de </a:t>
            </a:r>
            <a:r>
              <a:rPr dirty="0" err="1"/>
              <a:t>buceo</a:t>
            </a:r>
            <a:r>
              <a:rPr dirty="0"/>
              <a:t> (Si </a:t>
            </a:r>
            <a:r>
              <a:rPr dirty="0" err="1"/>
              <a:t>tiene</a:t>
            </a:r>
            <a:r>
              <a:rPr dirty="0"/>
              <a:t> </a:t>
            </a:r>
            <a:r>
              <a:rPr dirty="0" err="1"/>
              <a:t>pesquerías</a:t>
            </a:r>
            <a:r>
              <a:rPr dirty="0"/>
              <a:t> que lo </a:t>
            </a:r>
            <a:r>
              <a:rPr dirty="0" err="1"/>
              <a:t>requieran</a:t>
            </a:r>
            <a:r>
              <a:rPr dirty="0"/>
              <a:t>)</a:t>
            </a:r>
          </a:p>
          <a:p>
            <a:pPr marL="547687" lvl="1" indent="-90487">
              <a:buSzPct val="100000"/>
              <a:buFont typeface="Arial"/>
              <a:buChar char="•"/>
              <a:defRPr sz="1200"/>
            </a:pPr>
            <a:r>
              <a:rPr dirty="0"/>
              <a:t>Factura </a:t>
            </a:r>
            <a:r>
              <a:rPr dirty="0" err="1"/>
              <a:t>artes</a:t>
            </a:r>
            <a:r>
              <a:rPr dirty="0"/>
              <a:t> de </a:t>
            </a:r>
            <a:r>
              <a:rPr dirty="0" err="1"/>
              <a:t>pesca</a:t>
            </a:r>
            <a:r>
              <a:rPr dirty="0"/>
              <a:t> </a:t>
            </a:r>
          </a:p>
          <a:p>
            <a:pPr marL="547687" lvl="1" indent="-90487">
              <a:buSzPct val="100000"/>
              <a:buFont typeface="Arial"/>
              <a:buChar char="•"/>
              <a:defRPr sz="1200"/>
            </a:pPr>
            <a:r>
              <a:rPr dirty="0" err="1"/>
              <a:t>Fotos</a:t>
            </a:r>
            <a:r>
              <a:rPr dirty="0"/>
              <a:t> de la </a:t>
            </a:r>
            <a:r>
              <a:rPr dirty="0" err="1"/>
              <a:t>embarcación</a:t>
            </a:r>
            <a:endParaRPr dirty="0"/>
          </a:p>
          <a:p>
            <a:pPr>
              <a:defRPr sz="1200"/>
            </a:pPr>
            <a:endParaRPr dirty="0"/>
          </a:p>
          <a:p>
            <a:pPr>
              <a:defRPr sz="1200" b="1">
                <a:latin typeface="+mn-lt"/>
                <a:ea typeface="+mn-ea"/>
                <a:cs typeface="+mn-cs"/>
                <a:sym typeface="Helvetica"/>
              </a:defRPr>
            </a:pPr>
            <a:r>
              <a:rPr dirty="0"/>
              <a:t>TRIPULANTES:</a:t>
            </a:r>
          </a:p>
          <a:p>
            <a:pPr marL="547687" lvl="1" indent="-90487">
              <a:buSzPct val="100000"/>
              <a:buFont typeface="Arial"/>
              <a:buChar char="•"/>
              <a:defRPr sz="1200"/>
            </a:pPr>
            <a:r>
              <a:rPr dirty="0" err="1"/>
              <a:t>Papeleta</a:t>
            </a:r>
            <a:r>
              <a:rPr dirty="0"/>
              <a:t> de </a:t>
            </a:r>
            <a:r>
              <a:rPr dirty="0" err="1"/>
              <a:t>chipeo</a:t>
            </a:r>
            <a:endParaRPr dirty="0"/>
          </a:p>
          <a:p>
            <a:pPr marL="547687" lvl="1" indent="-90487">
              <a:buSzPct val="100000"/>
              <a:buFont typeface="Arial"/>
              <a:buChar char="•"/>
              <a:defRPr sz="1200"/>
            </a:pPr>
            <a:r>
              <a:rPr dirty="0" err="1"/>
              <a:t>Credencial</a:t>
            </a:r>
            <a:r>
              <a:rPr dirty="0"/>
              <a:t> de elector (INE)</a:t>
            </a:r>
          </a:p>
          <a:p>
            <a:pPr marL="547687" lvl="1" indent="-90487">
              <a:buSzPct val="100000"/>
              <a:buFont typeface="Arial"/>
              <a:buChar char="•"/>
              <a:defRPr sz="1200"/>
            </a:pPr>
            <a:r>
              <a:rPr dirty="0"/>
              <a:t>Acta de </a:t>
            </a:r>
            <a:r>
              <a:rPr dirty="0" err="1"/>
              <a:t>nacimiento</a:t>
            </a:r>
            <a:r>
              <a:rPr dirty="0"/>
              <a:t> </a:t>
            </a:r>
          </a:p>
          <a:p>
            <a:pPr marL="547687" lvl="1" indent="-90487">
              <a:buSzPct val="100000"/>
              <a:buFont typeface="Arial"/>
              <a:buChar char="•"/>
              <a:defRPr sz="1200"/>
            </a:pPr>
            <a:r>
              <a:rPr dirty="0"/>
              <a:t>CURP </a:t>
            </a:r>
          </a:p>
          <a:p>
            <a:pPr marL="547687" lvl="1" indent="-90487">
              <a:buSzPct val="100000"/>
              <a:buFont typeface="Arial"/>
              <a:buChar char="•"/>
              <a:defRPr sz="1200"/>
            </a:pPr>
            <a:r>
              <a:rPr dirty="0" err="1"/>
              <a:t>Comprobante</a:t>
            </a:r>
            <a:r>
              <a:rPr dirty="0"/>
              <a:t> de </a:t>
            </a:r>
            <a:r>
              <a:rPr dirty="0" err="1"/>
              <a:t>domicilio</a:t>
            </a:r>
            <a:r>
              <a:rPr dirty="0"/>
              <a:t> </a:t>
            </a:r>
          </a:p>
          <a:p>
            <a:pPr marL="547687" lvl="1" indent="-90487">
              <a:buSzPct val="100000"/>
              <a:buFont typeface="Arial"/>
              <a:buChar char="•"/>
              <a:defRPr sz="1200"/>
            </a:pPr>
            <a:r>
              <a:rPr dirty="0"/>
              <a:t>Anexo III</a:t>
            </a:r>
          </a:p>
        </p:txBody>
      </p:sp>
      <p:sp>
        <p:nvSpPr>
          <p:cNvPr id="117" name="Rectángulo 16"/>
          <p:cNvSpPr/>
          <p:nvPr/>
        </p:nvSpPr>
        <p:spPr>
          <a:xfrm>
            <a:off x="686743" y="4117670"/>
            <a:ext cx="2207947" cy="2122300"/>
          </a:xfrm>
          <a:prstGeom prst="rect">
            <a:avLst/>
          </a:prstGeom>
          <a:solidFill>
            <a:srgbClr val="FFFFFF"/>
          </a:solidFill>
          <a:ln w="12700">
            <a:solidFill>
              <a:srgbClr val="50BCE6"/>
            </a:solidFill>
            <a:miter/>
          </a:ln>
          <a:extLst>
            <a:ext uri="{C572A759-6A51-4108-AA02-DFA0A04FC94B}">
              <ma14:wrappingTextBoxFlag xmlns="" xmlns:ma14="http://schemas.microsoft.com/office/mac/drawingml/2011/main" val="1"/>
            </a:ext>
          </a:extLst>
        </p:spPr>
        <p:txBody>
          <a:bodyPr lIns="45719" rIns="45719">
            <a:spAutoFit/>
          </a:bodyPr>
          <a:lstStyle/>
          <a:p>
            <a:pPr>
              <a:defRPr sz="1400"/>
            </a:pPr>
            <a:r>
              <a:t>Se notifica a FONMAR para su verificación.</a:t>
            </a:r>
          </a:p>
          <a:p>
            <a:pPr marL="180975" indent="-180975">
              <a:buSzPct val="100000"/>
              <a:buAutoNum type="arabicPeriod"/>
              <a:defRPr sz="1400"/>
            </a:pPr>
            <a:r>
              <a:t>Verifica la embarcación de acuerdo a la papeleta de chipeo y se toma foto para constancia.</a:t>
            </a:r>
          </a:p>
          <a:p>
            <a:pPr marL="180975" indent="-180975">
              <a:buSzPct val="100000"/>
              <a:buAutoNum type="arabicPeriod"/>
              <a:defRPr sz="1400"/>
            </a:pPr>
            <a:r>
              <a:t>Recaba firma, huella y fotografía del productor (Anexo III).</a:t>
            </a:r>
          </a:p>
        </p:txBody>
      </p:sp>
      <p:sp>
        <p:nvSpPr>
          <p:cNvPr id="135" name="Conector recto de flecha 19"/>
          <p:cNvSpPr/>
          <p:nvPr/>
        </p:nvSpPr>
        <p:spPr>
          <a:xfrm rot="446070">
            <a:off x="4683623" y="1669719"/>
            <a:ext cx="45719" cy="3328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12700">
            <a:solidFill>
              <a:srgbClr val="556472"/>
            </a:solidFill>
            <a:miter/>
            <a:tailEnd type="triangle"/>
          </a:ln>
        </p:spPr>
        <p:txBody>
          <a:bodyPr/>
          <a:lstStyle/>
          <a:p>
            <a:endParaRPr/>
          </a:p>
        </p:txBody>
      </p:sp>
      <p:sp>
        <p:nvSpPr>
          <p:cNvPr id="136" name="Conector recto de flecha 21"/>
          <p:cNvSpPr/>
          <p:nvPr/>
        </p:nvSpPr>
        <p:spPr>
          <a:xfrm flipH="1">
            <a:off x="4722798" y="2524822"/>
            <a:ext cx="45719" cy="218572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12700">
            <a:solidFill>
              <a:srgbClr val="556472"/>
            </a:solidFill>
            <a:miter/>
            <a:tailEnd type="triangle"/>
          </a:ln>
        </p:spPr>
        <p:txBody>
          <a:bodyPr/>
          <a:lstStyle/>
          <a:p>
            <a:endParaRPr/>
          </a:p>
        </p:txBody>
      </p:sp>
      <p:cxnSp>
        <p:nvCxnSpPr>
          <p:cNvPr id="120" name="Conector recto de flecha 23"/>
          <p:cNvCxnSpPr>
            <a:cxnSpLocks/>
            <a:stCxn id="107" idx="2"/>
            <a:endCxn id="111" idx="0"/>
          </p:cNvCxnSpPr>
          <p:nvPr/>
        </p:nvCxnSpPr>
        <p:spPr>
          <a:xfrm>
            <a:off x="4758629" y="5685889"/>
            <a:ext cx="1" cy="502244"/>
          </a:xfrm>
          <a:prstGeom prst="straightConnector1">
            <a:avLst/>
          </a:prstGeom>
          <a:ln w="12700">
            <a:solidFill>
              <a:srgbClr val="556472"/>
            </a:solidFill>
            <a:miter/>
            <a:tailEnd type="triangle"/>
          </a:ln>
        </p:spPr>
      </p:cxnSp>
      <p:sp>
        <p:nvSpPr>
          <p:cNvPr id="137" name="Conector recto de flecha 25"/>
          <p:cNvSpPr/>
          <p:nvPr/>
        </p:nvSpPr>
        <p:spPr>
          <a:xfrm rot="243317">
            <a:off x="2888002" y="2207545"/>
            <a:ext cx="1151253" cy="4571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12700">
            <a:solidFill>
              <a:srgbClr val="556472"/>
            </a:solidFill>
            <a:miter/>
            <a:tailEnd type="triangle"/>
          </a:ln>
        </p:spPr>
        <p:txBody>
          <a:bodyPr/>
          <a:lstStyle/>
          <a:p>
            <a:endParaRPr/>
          </a:p>
        </p:txBody>
      </p:sp>
      <p:cxnSp>
        <p:nvCxnSpPr>
          <p:cNvPr id="122" name="Conector recto de flecha 31"/>
          <p:cNvCxnSpPr>
            <a:cxnSpLocks/>
            <a:stCxn id="115" idx="2"/>
            <a:endCxn id="117" idx="0"/>
          </p:cNvCxnSpPr>
          <p:nvPr/>
        </p:nvCxnSpPr>
        <p:spPr>
          <a:xfrm>
            <a:off x="1790717" y="3710475"/>
            <a:ext cx="0" cy="407195"/>
          </a:xfrm>
          <a:prstGeom prst="straightConnector1">
            <a:avLst/>
          </a:prstGeom>
          <a:ln w="12700">
            <a:solidFill>
              <a:srgbClr val="556472"/>
            </a:solidFill>
            <a:miter/>
            <a:tailEnd type="triangle"/>
          </a:ln>
        </p:spPr>
      </p:cxnSp>
      <p:sp>
        <p:nvSpPr>
          <p:cNvPr id="123" name="Conector recto 82"/>
          <p:cNvSpPr/>
          <p:nvPr/>
        </p:nvSpPr>
        <p:spPr>
          <a:xfrm>
            <a:off x="7388108" y="1751817"/>
            <a:ext cx="58219" cy="3989491"/>
          </a:xfrm>
          <a:prstGeom prst="line">
            <a:avLst/>
          </a:prstGeom>
          <a:ln w="3175">
            <a:solidFill>
              <a:srgbClr val="556472"/>
            </a:solidFill>
            <a:miter/>
            <a:headEnd type="oval"/>
            <a:tailEnd type="oval"/>
          </a:ln>
        </p:spPr>
        <p:txBody>
          <a:bodyPr lIns="45719" rIns="45719"/>
          <a:lstStyle/>
          <a:p>
            <a:endParaRPr/>
          </a:p>
        </p:txBody>
      </p:sp>
      <p:sp>
        <p:nvSpPr>
          <p:cNvPr id="124" name="Forma libre: forma 83"/>
          <p:cNvSpPr/>
          <p:nvPr/>
        </p:nvSpPr>
        <p:spPr>
          <a:xfrm>
            <a:off x="6986579" y="1418728"/>
            <a:ext cx="812504" cy="2539895"/>
          </a:xfrm>
          <a:custGeom>
            <a:avLst/>
            <a:gdLst/>
            <a:ahLst/>
            <a:cxnLst>
              <a:cxn ang="0">
                <a:pos x="wd2" y="hd2"/>
              </a:cxn>
              <a:cxn ang="5400000">
                <a:pos x="wd2" y="hd2"/>
              </a:cxn>
              <a:cxn ang="10800000">
                <a:pos x="wd2" y="hd2"/>
              </a:cxn>
              <a:cxn ang="16200000">
                <a:pos x="wd2" y="hd2"/>
              </a:cxn>
            </a:cxnLst>
            <a:rect l="0" t="0" r="r" b="b"/>
            <a:pathLst>
              <a:path w="21600" h="21600" extrusionOk="0">
                <a:moveTo>
                  <a:pt x="11469" y="21600"/>
                </a:moveTo>
                <a:lnTo>
                  <a:pt x="0" y="21600"/>
                </a:lnTo>
                <a:lnTo>
                  <a:pt x="0" y="0"/>
                </a:lnTo>
                <a:lnTo>
                  <a:pt x="21600" y="0"/>
                </a:lnTo>
              </a:path>
            </a:pathLst>
          </a:custGeom>
          <a:ln w="3175">
            <a:solidFill>
              <a:srgbClr val="556472"/>
            </a:solidFill>
            <a:miter/>
            <a:headEnd type="oval"/>
            <a:tailEnd type="oval"/>
          </a:ln>
        </p:spPr>
        <p:txBody>
          <a:bodyPr lIns="45719" rIns="45719" anchor="ctr"/>
          <a:lstStyle/>
          <a:p>
            <a:pPr algn="ctr">
              <a:defRPr>
                <a:solidFill>
                  <a:srgbClr val="FFFFFF"/>
                </a:solidFill>
              </a:defRPr>
            </a:pPr>
            <a:endParaRPr/>
          </a:p>
        </p:txBody>
      </p:sp>
      <p:sp>
        <p:nvSpPr>
          <p:cNvPr id="125" name="Rectángulo 58"/>
          <p:cNvSpPr/>
          <p:nvPr/>
        </p:nvSpPr>
        <p:spPr>
          <a:xfrm>
            <a:off x="7388108" y="1252184"/>
            <a:ext cx="2508348" cy="33308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b="1">
                <a:solidFill>
                  <a:srgbClr val="2F5597"/>
                </a:solidFill>
                <a:latin typeface="+mn-lt"/>
                <a:ea typeface="+mn-ea"/>
                <a:cs typeface="+mn-cs"/>
                <a:sym typeface="Helvetica"/>
              </a:defRPr>
            </a:lvl1pPr>
          </a:lstStyle>
          <a:p>
            <a:r>
              <a:t>CHECK LIST (scanner PDF)</a:t>
            </a:r>
          </a:p>
        </p:txBody>
      </p:sp>
      <p:grpSp>
        <p:nvGrpSpPr>
          <p:cNvPr id="128" name="Rombo 24"/>
          <p:cNvGrpSpPr/>
          <p:nvPr/>
        </p:nvGrpSpPr>
        <p:grpSpPr>
          <a:xfrm>
            <a:off x="1031772" y="2504705"/>
            <a:ext cx="1517888" cy="458540"/>
            <a:chOff x="0" y="0"/>
            <a:chExt cx="1517887" cy="458539"/>
          </a:xfrm>
        </p:grpSpPr>
        <p:sp>
          <p:nvSpPr>
            <p:cNvPr id="126" name="Polígono"/>
            <p:cNvSpPr/>
            <p:nvPr/>
          </p:nvSpPr>
          <p:spPr>
            <a:xfrm>
              <a:off x="0" y="0"/>
              <a:ext cx="1517888" cy="458540"/>
            </a:xfrm>
            <a:prstGeom prst="diamond">
              <a:avLst/>
            </a:prstGeom>
            <a:solidFill>
              <a:srgbClr val="FFFFFF"/>
            </a:solidFill>
            <a:ln w="12700" cap="flat">
              <a:solidFill>
                <a:srgbClr val="50BCE6"/>
              </a:solidFill>
              <a:prstDash val="solid"/>
              <a:miter lim="800000"/>
            </a:ln>
            <a:effectLst/>
          </p:spPr>
          <p:txBody>
            <a:bodyPr wrap="square" lIns="45719" tIns="45719" rIns="45719" bIns="45719" numCol="1" anchor="t">
              <a:noAutofit/>
            </a:bodyPr>
            <a:lstStyle/>
            <a:p>
              <a:pPr>
                <a:defRPr sz="900" b="1">
                  <a:latin typeface="+mn-lt"/>
                  <a:ea typeface="+mn-ea"/>
                  <a:cs typeface="+mn-cs"/>
                  <a:sym typeface="Helvetica"/>
                </a:defRPr>
              </a:pPr>
              <a:endParaRPr/>
            </a:p>
          </p:txBody>
        </p:sp>
        <p:sp>
          <p:nvSpPr>
            <p:cNvPr id="127" name="¿Completa?"/>
            <p:cNvSpPr txBox="1"/>
            <p:nvPr/>
          </p:nvSpPr>
          <p:spPr>
            <a:xfrm>
              <a:off x="425191" y="114634"/>
              <a:ext cx="667504" cy="20591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900" b="1">
                  <a:latin typeface="+mn-lt"/>
                  <a:ea typeface="+mn-ea"/>
                  <a:cs typeface="+mn-cs"/>
                  <a:sym typeface="Helvetica"/>
                </a:defRPr>
              </a:lvl1pPr>
            </a:lstStyle>
            <a:p>
              <a:r>
                <a:t>¿Completa?</a:t>
              </a:r>
            </a:p>
          </p:txBody>
        </p:sp>
      </p:grpSp>
      <p:sp>
        <p:nvSpPr>
          <p:cNvPr id="129" name="CuadroTexto 28"/>
          <p:cNvSpPr txBox="1"/>
          <p:nvPr/>
        </p:nvSpPr>
        <p:spPr>
          <a:xfrm>
            <a:off x="1883284" y="2858549"/>
            <a:ext cx="273135" cy="333089"/>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b="1">
                <a:latin typeface="+mn-lt"/>
                <a:ea typeface="+mn-ea"/>
                <a:cs typeface="+mn-cs"/>
                <a:sym typeface="Helvetica"/>
              </a:defRPr>
            </a:lvl1pPr>
          </a:lstStyle>
          <a:p>
            <a:r>
              <a:t>SI</a:t>
            </a:r>
          </a:p>
        </p:txBody>
      </p:sp>
      <p:sp>
        <p:nvSpPr>
          <p:cNvPr id="130" name="CuadroTexto 29"/>
          <p:cNvSpPr txBox="1"/>
          <p:nvPr/>
        </p:nvSpPr>
        <p:spPr>
          <a:xfrm>
            <a:off x="595768" y="2425284"/>
            <a:ext cx="403063" cy="333089"/>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r>
              <a:t>NO</a:t>
            </a:r>
          </a:p>
        </p:txBody>
      </p:sp>
      <p:sp>
        <p:nvSpPr>
          <p:cNvPr id="131" name="Forma libre: forma 10"/>
          <p:cNvSpPr/>
          <p:nvPr/>
        </p:nvSpPr>
        <p:spPr>
          <a:xfrm>
            <a:off x="1790716" y="6239970"/>
            <a:ext cx="2006221" cy="2392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287"/>
                </a:lnTo>
              </a:path>
            </a:pathLst>
          </a:custGeom>
          <a:ln w="12700">
            <a:solidFill>
              <a:srgbClr val="556472"/>
            </a:solidFill>
            <a:miter/>
            <a:tailEnd type="triangle"/>
          </a:ln>
        </p:spPr>
        <p:txBody>
          <a:bodyPr lIns="45719" rIns="45719" anchor="ctr"/>
          <a:lstStyle/>
          <a:p>
            <a:pPr algn="ctr"/>
            <a:endParaRPr/>
          </a:p>
        </p:txBody>
      </p:sp>
      <p:sp>
        <p:nvSpPr>
          <p:cNvPr id="132" name="Forma libre: forma 11"/>
          <p:cNvSpPr/>
          <p:nvPr/>
        </p:nvSpPr>
        <p:spPr>
          <a:xfrm>
            <a:off x="418011" y="1933307"/>
            <a:ext cx="612574" cy="80989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10269" y="0"/>
                </a:lnTo>
              </a:path>
            </a:pathLst>
          </a:custGeom>
          <a:ln w="12700">
            <a:solidFill>
              <a:srgbClr val="556472"/>
            </a:solidFill>
            <a:miter/>
            <a:tailEnd type="triangle"/>
          </a:ln>
        </p:spPr>
        <p:txBody>
          <a:bodyPr lIns="45719" rIns="45719" anchor="ctr"/>
          <a:lstStyle/>
          <a:p>
            <a:pPr algn="ctr"/>
            <a:endParaRPr/>
          </a:p>
        </p:txBody>
      </p:sp>
      <p:sp>
        <p:nvSpPr>
          <p:cNvPr id="138" name="Conector recto de flecha 13"/>
          <p:cNvSpPr/>
          <p:nvPr/>
        </p:nvSpPr>
        <p:spPr>
          <a:xfrm>
            <a:off x="1790716" y="2342510"/>
            <a:ext cx="1" cy="155496"/>
          </a:xfrm>
          <a:custGeom>
            <a:avLst/>
            <a:gdLst/>
            <a:ahLst/>
            <a:cxnLst>
              <a:cxn ang="0">
                <a:pos x="wd2" y="hd2"/>
              </a:cxn>
              <a:cxn ang="5400000">
                <a:pos x="wd2" y="hd2"/>
              </a:cxn>
              <a:cxn ang="10800000">
                <a:pos x="wd2" y="hd2"/>
              </a:cxn>
              <a:cxn ang="16200000">
                <a:pos x="wd2" y="hd2"/>
              </a:cxn>
            </a:cxnLst>
            <a:rect l="0" t="0" r="r" b="b"/>
            <a:pathLst>
              <a:path h="21600" extrusionOk="0">
                <a:moveTo>
                  <a:pt x="0" y="0"/>
                </a:moveTo>
                <a:cubicBezTo>
                  <a:pt x="0" y="7200"/>
                  <a:pt x="0" y="14400"/>
                  <a:pt x="0" y="21600"/>
                </a:cubicBezTo>
              </a:path>
            </a:pathLst>
          </a:custGeom>
          <a:ln w="12700">
            <a:solidFill>
              <a:srgbClr val="556472"/>
            </a:solidFill>
            <a:miter/>
            <a:tailEnd type="triangle"/>
          </a:ln>
        </p:spPr>
        <p:txBody>
          <a:bodyPr/>
          <a:lstStyle/>
          <a:p>
            <a:endParaRPr/>
          </a:p>
        </p:txBody>
      </p:sp>
      <p:sp>
        <p:nvSpPr>
          <p:cNvPr id="139" name="Conector recto de flecha 18"/>
          <p:cNvSpPr/>
          <p:nvPr/>
        </p:nvSpPr>
        <p:spPr>
          <a:xfrm>
            <a:off x="1790716" y="2969818"/>
            <a:ext cx="1" cy="212208"/>
          </a:xfrm>
          <a:custGeom>
            <a:avLst/>
            <a:gdLst/>
            <a:ahLst/>
            <a:cxnLst>
              <a:cxn ang="0">
                <a:pos x="wd2" y="hd2"/>
              </a:cxn>
              <a:cxn ang="5400000">
                <a:pos x="wd2" y="hd2"/>
              </a:cxn>
              <a:cxn ang="10800000">
                <a:pos x="wd2" y="hd2"/>
              </a:cxn>
              <a:cxn ang="16200000">
                <a:pos x="wd2" y="hd2"/>
              </a:cxn>
            </a:cxnLst>
            <a:rect l="0" t="0" r="r" b="b"/>
            <a:pathLst>
              <a:path h="21600" extrusionOk="0">
                <a:moveTo>
                  <a:pt x="0" y="0"/>
                </a:moveTo>
                <a:cubicBezTo>
                  <a:pt x="0" y="7200"/>
                  <a:pt x="0" y="14400"/>
                  <a:pt x="0" y="21600"/>
                </a:cubicBezTo>
              </a:path>
            </a:pathLst>
          </a:custGeom>
          <a:ln w="12700">
            <a:solidFill>
              <a:srgbClr val="556472"/>
            </a:solidFill>
            <a:miter/>
            <a:tailEnd type="triangle"/>
          </a:ln>
        </p:spPr>
        <p:txBody>
          <a:bodyPr/>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graphicFrame>
        <p:nvGraphicFramePr>
          <p:cNvPr id="143" name="Gráfico 39"/>
          <p:cNvGraphicFramePr/>
          <p:nvPr/>
        </p:nvGraphicFramePr>
        <p:xfrm>
          <a:off x="5985335" y="3415763"/>
          <a:ext cx="5247641" cy="3079420"/>
        </p:xfrm>
        <a:graphic>
          <a:graphicData uri="http://schemas.openxmlformats.org/drawingml/2006/chart">
            <c:chart xmlns:c="http://schemas.openxmlformats.org/drawingml/2006/chart" xmlns:r="http://schemas.openxmlformats.org/officeDocument/2006/relationships" r:id="rId3"/>
          </a:graphicData>
        </a:graphic>
      </p:graphicFrame>
      <p:pic>
        <p:nvPicPr>
          <p:cNvPr id="144" name="Imagen 40" descr="Imagen 40"/>
          <p:cNvPicPr>
            <a:picLocks noChangeAspect="1"/>
          </p:cNvPicPr>
          <p:nvPr/>
        </p:nvPicPr>
        <p:blipFill>
          <a:blip r:embed="rId4"/>
          <a:stretch>
            <a:fillRect/>
          </a:stretch>
        </p:blipFill>
        <p:spPr>
          <a:xfrm>
            <a:off x="1245470" y="1055450"/>
            <a:ext cx="2680287" cy="1671690"/>
          </a:xfrm>
          <a:prstGeom prst="rect">
            <a:avLst/>
          </a:prstGeom>
          <a:ln w="12700">
            <a:miter lim="400000"/>
          </a:ln>
        </p:spPr>
      </p:pic>
      <p:graphicFrame>
        <p:nvGraphicFramePr>
          <p:cNvPr id="145" name="Tabla 3"/>
          <p:cNvGraphicFramePr/>
          <p:nvPr/>
        </p:nvGraphicFramePr>
        <p:xfrm>
          <a:off x="833592" y="2916594"/>
          <a:ext cx="3895724" cy="1953364"/>
        </p:xfrm>
        <a:graphic>
          <a:graphicData uri="http://schemas.openxmlformats.org/drawingml/2006/table">
            <a:tbl>
              <a:tblPr firstRow="1" firstCol="1" bandRow="1"/>
              <a:tblGrid>
                <a:gridCol w="1117775">
                  <a:extLst>
                    <a:ext uri="{9D8B030D-6E8A-4147-A177-3AD203B41FA5}">
                      <a16:colId xmlns="" xmlns:a16="http://schemas.microsoft.com/office/drawing/2014/main" val="20000"/>
                    </a:ext>
                  </a:extLst>
                </a:gridCol>
                <a:gridCol w="1036764">
                  <a:extLst>
                    <a:ext uri="{9D8B030D-6E8A-4147-A177-3AD203B41FA5}">
                      <a16:colId xmlns="" xmlns:a16="http://schemas.microsoft.com/office/drawing/2014/main" val="20001"/>
                    </a:ext>
                  </a:extLst>
                </a:gridCol>
                <a:gridCol w="868362">
                  <a:extLst>
                    <a:ext uri="{9D8B030D-6E8A-4147-A177-3AD203B41FA5}">
                      <a16:colId xmlns="" xmlns:a16="http://schemas.microsoft.com/office/drawing/2014/main" val="20002"/>
                    </a:ext>
                  </a:extLst>
                </a:gridCol>
                <a:gridCol w="872823">
                  <a:extLst>
                    <a:ext uri="{9D8B030D-6E8A-4147-A177-3AD203B41FA5}">
                      <a16:colId xmlns="" xmlns:a16="http://schemas.microsoft.com/office/drawing/2014/main" val="20003"/>
                    </a:ext>
                  </a:extLst>
                </a:gridCol>
              </a:tblGrid>
              <a:tr h="279052">
                <a:tc>
                  <a:txBody>
                    <a:bodyPr/>
                    <a:lstStyle/>
                    <a:p>
                      <a:pPr algn="ctr">
                        <a:lnSpc>
                          <a:spcPct val="115000"/>
                        </a:lnSpc>
                        <a:defRPr sz="1800" b="0">
                          <a:solidFill>
                            <a:srgbClr val="000000"/>
                          </a:solidFill>
                        </a:defRPr>
                      </a:pPr>
                      <a:r>
                        <a:rPr sz="1200" b="1">
                          <a:sym typeface="Helvetica"/>
                        </a:rPr>
                        <a:t>Municipio</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tcPr>
                </a:tc>
                <a:tc>
                  <a:txBody>
                    <a:bodyPr/>
                    <a:lstStyle/>
                    <a:p>
                      <a:pPr algn="ctr">
                        <a:lnSpc>
                          <a:spcPct val="115000"/>
                        </a:lnSpc>
                        <a:defRPr sz="1800" b="0">
                          <a:solidFill>
                            <a:srgbClr val="000000"/>
                          </a:solidFill>
                        </a:defRPr>
                      </a:pPr>
                      <a:r>
                        <a:rPr sz="1200" b="1">
                          <a:sym typeface="Helvetica"/>
                        </a:rPr>
                        <a:t>Certificados</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tcPr>
                </a:tc>
                <a:tc>
                  <a:txBody>
                    <a:bodyPr/>
                    <a:lstStyle/>
                    <a:p>
                      <a:pPr algn="ctr">
                        <a:lnSpc>
                          <a:spcPct val="115000"/>
                        </a:lnSpc>
                        <a:defRPr sz="1800" b="0">
                          <a:solidFill>
                            <a:srgbClr val="000000"/>
                          </a:solidFill>
                        </a:defRPr>
                      </a:pPr>
                      <a:r>
                        <a:rPr sz="1200" b="1">
                          <a:sym typeface="Helvetica"/>
                        </a:rPr>
                        <a:t>Total</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tcPr>
                </a:tc>
                <a:tc>
                  <a:txBody>
                    <a:bodyPr/>
                    <a:lstStyle/>
                    <a:p>
                      <a:pPr algn="ctr">
                        <a:lnSpc>
                          <a:spcPct val="115000"/>
                        </a:lnSpc>
                        <a:defRPr sz="1800" b="0">
                          <a:solidFill>
                            <a:srgbClr val="000000"/>
                          </a:solidFill>
                        </a:defRPr>
                      </a:pPr>
                      <a:r>
                        <a:rPr sz="1200" b="1">
                          <a:sym typeface="Helvetica"/>
                        </a:rPr>
                        <a:t>%</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tcPr>
                </a:tc>
                <a:extLst>
                  <a:ext uri="{0D108BD9-81ED-4DB2-BD59-A6C34878D82A}">
                    <a16:rowId xmlns="" xmlns:a16="http://schemas.microsoft.com/office/drawing/2014/main" val="10000"/>
                  </a:ext>
                </a:extLst>
              </a:tr>
              <a:tr h="279052">
                <a:tc>
                  <a:txBody>
                    <a:bodyPr/>
                    <a:lstStyle/>
                    <a:p>
                      <a:pPr algn="just">
                        <a:lnSpc>
                          <a:spcPct val="115000"/>
                        </a:lnSpc>
                        <a:defRPr sz="1800" b="0">
                          <a:solidFill>
                            <a:srgbClr val="000000"/>
                          </a:solidFill>
                        </a:defRPr>
                      </a:pPr>
                      <a:r>
                        <a:rPr sz="1100" b="1">
                          <a:sym typeface="Helvetica"/>
                        </a:rPr>
                        <a:t>Comondú</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noFill/>
                  </a:tcPr>
                </a:tc>
                <a:tc>
                  <a:txBody>
                    <a:bodyPr/>
                    <a:lstStyle/>
                    <a:p>
                      <a:pPr>
                        <a:lnSpc>
                          <a:spcPct val="115000"/>
                        </a:lnSpc>
                        <a:defRPr sz="1800"/>
                      </a:pPr>
                      <a:r>
                        <a:rPr sz="1100"/>
                        <a:t>1,749</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tc>
                  <a:txBody>
                    <a:bodyPr/>
                    <a:lstStyle/>
                    <a:p>
                      <a:pPr>
                        <a:lnSpc>
                          <a:spcPct val="115000"/>
                        </a:lnSpc>
                        <a:defRPr sz="1800"/>
                      </a:pPr>
                      <a:r>
                        <a:rPr sz="1100"/>
                        <a:t>949,707</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tc>
                  <a:txBody>
                    <a:bodyPr/>
                    <a:lstStyle/>
                    <a:p>
                      <a:pPr>
                        <a:lnSpc>
                          <a:spcPct val="115000"/>
                        </a:lnSpc>
                        <a:defRPr sz="1800"/>
                      </a:pPr>
                      <a:r>
                        <a:rPr sz="1100"/>
                        <a:t>35.13%</a:t>
                      </a:r>
                    </a:p>
                  </a:txBody>
                  <a:tcPr marL="0" marR="0" marT="0" marB="0" anchor="b"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extLst>
                  <a:ext uri="{0D108BD9-81ED-4DB2-BD59-A6C34878D82A}">
                    <a16:rowId xmlns="" xmlns:a16="http://schemas.microsoft.com/office/drawing/2014/main" val="10001"/>
                  </a:ext>
                </a:extLst>
              </a:tr>
              <a:tr h="279052">
                <a:tc>
                  <a:txBody>
                    <a:bodyPr/>
                    <a:lstStyle/>
                    <a:p>
                      <a:pPr algn="l">
                        <a:lnSpc>
                          <a:spcPct val="115000"/>
                        </a:lnSpc>
                        <a:defRPr sz="1800" b="0">
                          <a:solidFill>
                            <a:srgbClr val="000000"/>
                          </a:solidFill>
                        </a:defRPr>
                      </a:pPr>
                      <a:r>
                        <a:rPr sz="1100" b="1">
                          <a:sym typeface="Helvetica"/>
                        </a:rPr>
                        <a:t>La Paz</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noFill/>
                  </a:tcPr>
                </a:tc>
                <a:tc>
                  <a:txBody>
                    <a:bodyPr/>
                    <a:lstStyle/>
                    <a:p>
                      <a:pPr>
                        <a:lnSpc>
                          <a:spcPct val="115000"/>
                        </a:lnSpc>
                        <a:defRPr sz="1800"/>
                      </a:pPr>
                      <a:r>
                        <a:rPr sz="1100"/>
                        <a:t>878</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tc>
                  <a:txBody>
                    <a:bodyPr/>
                    <a:lstStyle/>
                    <a:p>
                      <a:pPr>
                        <a:lnSpc>
                          <a:spcPct val="115000"/>
                        </a:lnSpc>
                        <a:defRPr sz="1800"/>
                      </a:pPr>
                      <a:r>
                        <a:rPr sz="1100"/>
                        <a:t>476,754</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tc>
                  <a:txBody>
                    <a:bodyPr/>
                    <a:lstStyle/>
                    <a:p>
                      <a:pPr>
                        <a:lnSpc>
                          <a:spcPct val="115000"/>
                        </a:lnSpc>
                        <a:defRPr sz="1800"/>
                      </a:pPr>
                      <a:r>
                        <a:rPr sz="1100"/>
                        <a:t>17.58%</a:t>
                      </a:r>
                    </a:p>
                  </a:txBody>
                  <a:tcPr marL="0" marR="0" marT="0" marB="0" anchor="b"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extLst>
                  <a:ext uri="{0D108BD9-81ED-4DB2-BD59-A6C34878D82A}">
                    <a16:rowId xmlns="" xmlns:a16="http://schemas.microsoft.com/office/drawing/2014/main" val="10002"/>
                  </a:ext>
                </a:extLst>
              </a:tr>
              <a:tr h="279052">
                <a:tc>
                  <a:txBody>
                    <a:bodyPr/>
                    <a:lstStyle/>
                    <a:p>
                      <a:pPr algn="l">
                        <a:lnSpc>
                          <a:spcPct val="115000"/>
                        </a:lnSpc>
                        <a:defRPr sz="1800" b="0">
                          <a:solidFill>
                            <a:srgbClr val="000000"/>
                          </a:solidFill>
                        </a:defRPr>
                      </a:pPr>
                      <a:r>
                        <a:rPr sz="1100" b="1">
                          <a:sym typeface="Helvetica"/>
                        </a:rPr>
                        <a:t>Loreto</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noFill/>
                  </a:tcPr>
                </a:tc>
                <a:tc>
                  <a:txBody>
                    <a:bodyPr/>
                    <a:lstStyle/>
                    <a:p>
                      <a:pPr>
                        <a:lnSpc>
                          <a:spcPct val="115000"/>
                        </a:lnSpc>
                        <a:defRPr sz="1800"/>
                      </a:pPr>
                      <a:r>
                        <a:rPr sz="1100"/>
                        <a:t>436</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tc>
                  <a:txBody>
                    <a:bodyPr/>
                    <a:lstStyle/>
                    <a:p>
                      <a:pPr>
                        <a:lnSpc>
                          <a:spcPct val="115000"/>
                        </a:lnSpc>
                        <a:defRPr sz="1800"/>
                      </a:pPr>
                      <a:r>
                        <a:rPr sz="1100"/>
                        <a:t>236,748</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tc>
                  <a:txBody>
                    <a:bodyPr/>
                    <a:lstStyle/>
                    <a:p>
                      <a:pPr>
                        <a:lnSpc>
                          <a:spcPct val="115000"/>
                        </a:lnSpc>
                        <a:defRPr sz="1800"/>
                      </a:pPr>
                      <a:r>
                        <a:rPr sz="1100"/>
                        <a:t>8.75%</a:t>
                      </a:r>
                    </a:p>
                  </a:txBody>
                  <a:tcPr marL="0" marR="0" marT="0" marB="0" anchor="b"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extLst>
                  <a:ext uri="{0D108BD9-81ED-4DB2-BD59-A6C34878D82A}">
                    <a16:rowId xmlns="" xmlns:a16="http://schemas.microsoft.com/office/drawing/2014/main" val="10003"/>
                  </a:ext>
                </a:extLst>
              </a:tr>
              <a:tr h="279052">
                <a:tc>
                  <a:txBody>
                    <a:bodyPr/>
                    <a:lstStyle/>
                    <a:p>
                      <a:pPr algn="l">
                        <a:lnSpc>
                          <a:spcPct val="115000"/>
                        </a:lnSpc>
                        <a:defRPr sz="1800" b="0">
                          <a:solidFill>
                            <a:srgbClr val="000000"/>
                          </a:solidFill>
                        </a:defRPr>
                      </a:pPr>
                      <a:r>
                        <a:rPr sz="1100" b="1">
                          <a:sym typeface="Helvetica"/>
                        </a:rPr>
                        <a:t>Los Cabos</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noFill/>
                  </a:tcPr>
                </a:tc>
                <a:tc>
                  <a:txBody>
                    <a:bodyPr/>
                    <a:lstStyle/>
                    <a:p>
                      <a:pPr>
                        <a:lnSpc>
                          <a:spcPct val="115000"/>
                        </a:lnSpc>
                        <a:defRPr sz="1800"/>
                      </a:pPr>
                      <a:r>
                        <a:rPr sz="1100"/>
                        <a:t>226</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tc>
                  <a:txBody>
                    <a:bodyPr/>
                    <a:lstStyle/>
                    <a:p>
                      <a:pPr>
                        <a:lnSpc>
                          <a:spcPct val="115000"/>
                        </a:lnSpc>
                        <a:defRPr sz="1800"/>
                      </a:pPr>
                      <a:r>
                        <a:rPr sz="1100"/>
                        <a:t>122,718</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tc>
                  <a:txBody>
                    <a:bodyPr/>
                    <a:lstStyle/>
                    <a:p>
                      <a:pPr>
                        <a:lnSpc>
                          <a:spcPct val="115000"/>
                        </a:lnSpc>
                        <a:defRPr sz="1800"/>
                      </a:pPr>
                      <a:r>
                        <a:rPr sz="1100"/>
                        <a:t>4.53%</a:t>
                      </a:r>
                    </a:p>
                  </a:txBody>
                  <a:tcPr marL="0" marR="0" marT="0" marB="0" anchor="b"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extLst>
                  <a:ext uri="{0D108BD9-81ED-4DB2-BD59-A6C34878D82A}">
                    <a16:rowId xmlns="" xmlns:a16="http://schemas.microsoft.com/office/drawing/2014/main" val="10004"/>
                  </a:ext>
                </a:extLst>
              </a:tr>
              <a:tr h="279052">
                <a:tc>
                  <a:txBody>
                    <a:bodyPr/>
                    <a:lstStyle/>
                    <a:p>
                      <a:pPr algn="l">
                        <a:lnSpc>
                          <a:spcPct val="115000"/>
                        </a:lnSpc>
                        <a:defRPr sz="1800" b="0">
                          <a:solidFill>
                            <a:srgbClr val="000000"/>
                          </a:solidFill>
                        </a:defRPr>
                      </a:pPr>
                      <a:r>
                        <a:rPr sz="1100" b="1">
                          <a:sym typeface="Helvetica"/>
                        </a:rPr>
                        <a:t>Mulegé</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E2F0D9"/>
                    </a:solidFill>
                  </a:tcPr>
                </a:tc>
                <a:tc>
                  <a:txBody>
                    <a:bodyPr/>
                    <a:lstStyle/>
                    <a:p>
                      <a:pPr>
                        <a:lnSpc>
                          <a:spcPct val="115000"/>
                        </a:lnSpc>
                        <a:defRPr sz="1800"/>
                      </a:pPr>
                      <a:r>
                        <a:rPr sz="1100" b="1">
                          <a:latin typeface="+mn-lt"/>
                          <a:ea typeface="+mn-ea"/>
                          <a:cs typeface="+mn-cs"/>
                          <a:sym typeface="Helvetica"/>
                        </a:rPr>
                        <a:t>1,695</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E2F0D9"/>
                    </a:solidFill>
                  </a:tcPr>
                </a:tc>
                <a:tc>
                  <a:txBody>
                    <a:bodyPr/>
                    <a:lstStyle/>
                    <a:p>
                      <a:pPr>
                        <a:lnSpc>
                          <a:spcPct val="115000"/>
                        </a:lnSpc>
                        <a:defRPr sz="1800"/>
                      </a:pPr>
                      <a:r>
                        <a:rPr sz="1100" b="1">
                          <a:latin typeface="+mn-lt"/>
                          <a:ea typeface="+mn-ea"/>
                          <a:cs typeface="+mn-cs"/>
                          <a:sym typeface="Helvetica"/>
                        </a:rPr>
                        <a:t>920,385</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E2F0D9"/>
                    </a:solidFill>
                  </a:tcPr>
                </a:tc>
                <a:tc>
                  <a:txBody>
                    <a:bodyPr/>
                    <a:lstStyle/>
                    <a:p>
                      <a:pPr>
                        <a:lnSpc>
                          <a:spcPct val="115000"/>
                        </a:lnSpc>
                        <a:defRPr sz="1800"/>
                      </a:pPr>
                      <a:r>
                        <a:rPr sz="1100" b="1">
                          <a:latin typeface="+mn-lt"/>
                          <a:ea typeface="+mn-ea"/>
                          <a:cs typeface="+mn-cs"/>
                          <a:sym typeface="Helvetica"/>
                        </a:rPr>
                        <a:t>34.01%</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E2F0D9"/>
                    </a:solidFill>
                  </a:tcPr>
                </a:tc>
                <a:extLst>
                  <a:ext uri="{0D108BD9-81ED-4DB2-BD59-A6C34878D82A}">
                    <a16:rowId xmlns="" xmlns:a16="http://schemas.microsoft.com/office/drawing/2014/main" val="10005"/>
                  </a:ext>
                </a:extLst>
              </a:tr>
              <a:tr h="279052">
                <a:tc>
                  <a:txBody>
                    <a:bodyPr/>
                    <a:lstStyle/>
                    <a:p>
                      <a:pPr algn="l">
                        <a:lnSpc>
                          <a:spcPct val="115000"/>
                        </a:lnSpc>
                        <a:defRPr sz="1800" b="0">
                          <a:solidFill>
                            <a:srgbClr val="000000"/>
                          </a:solidFill>
                        </a:defRPr>
                      </a:pPr>
                      <a:r>
                        <a:rPr sz="1100" b="1">
                          <a:sym typeface="Helvetica"/>
                        </a:rPr>
                        <a:t>TOTAL BCS</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tcPr>
                </a:tc>
                <a:tc>
                  <a:txBody>
                    <a:bodyPr/>
                    <a:lstStyle/>
                    <a:p>
                      <a:pPr>
                        <a:lnSpc>
                          <a:spcPct val="115000"/>
                        </a:lnSpc>
                        <a:defRPr sz="1800"/>
                      </a:pPr>
                      <a:r>
                        <a:rPr sz="1100"/>
                        <a:t>4,984</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chemeClr val="accent6"/>
                    </a:solidFill>
                  </a:tcPr>
                </a:tc>
                <a:tc>
                  <a:txBody>
                    <a:bodyPr/>
                    <a:lstStyle/>
                    <a:p>
                      <a:pPr>
                        <a:lnSpc>
                          <a:spcPct val="115000"/>
                        </a:lnSpc>
                        <a:defRPr sz="1800"/>
                      </a:pPr>
                      <a:r>
                        <a:rPr sz="1100"/>
                        <a:t>2,706,312</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chemeClr val="accent6"/>
                    </a:solidFill>
                  </a:tcPr>
                </a:tc>
                <a:tc>
                  <a:txBody>
                    <a:bodyPr/>
                    <a:lstStyle/>
                    <a:p>
                      <a:pPr>
                        <a:lnSpc>
                          <a:spcPct val="115000"/>
                        </a:lnSpc>
                        <a:defRPr sz="1800"/>
                      </a:pPr>
                      <a:r>
                        <a:rPr sz="1100"/>
                        <a:t>100.00%</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chemeClr val="accent6"/>
                    </a:solidFill>
                  </a:tcPr>
                </a:tc>
                <a:extLst>
                  <a:ext uri="{0D108BD9-81ED-4DB2-BD59-A6C34878D82A}">
                    <a16:rowId xmlns="" xmlns:a16="http://schemas.microsoft.com/office/drawing/2014/main" val="10006"/>
                  </a:ext>
                </a:extLst>
              </a:tr>
            </a:tbl>
          </a:graphicData>
        </a:graphic>
      </p:graphicFrame>
      <p:graphicFrame>
        <p:nvGraphicFramePr>
          <p:cNvPr id="146" name="Tabla 4"/>
          <p:cNvGraphicFramePr/>
          <p:nvPr/>
        </p:nvGraphicFramePr>
        <p:xfrm>
          <a:off x="740657" y="5112992"/>
          <a:ext cx="4115243" cy="1674312"/>
        </p:xfrm>
        <a:graphic>
          <a:graphicData uri="http://schemas.openxmlformats.org/drawingml/2006/table">
            <a:tbl>
              <a:tblPr firstRow="1" firstCol="1" bandRow="1"/>
              <a:tblGrid>
                <a:gridCol w="1627504">
                  <a:extLst>
                    <a:ext uri="{9D8B030D-6E8A-4147-A177-3AD203B41FA5}">
                      <a16:colId xmlns="" xmlns:a16="http://schemas.microsoft.com/office/drawing/2014/main" val="20000"/>
                    </a:ext>
                  </a:extLst>
                </a:gridCol>
                <a:gridCol w="1036764">
                  <a:extLst>
                    <a:ext uri="{9D8B030D-6E8A-4147-A177-3AD203B41FA5}">
                      <a16:colId xmlns="" xmlns:a16="http://schemas.microsoft.com/office/drawing/2014/main" val="20001"/>
                    </a:ext>
                  </a:extLst>
                </a:gridCol>
                <a:gridCol w="798830">
                  <a:extLst>
                    <a:ext uri="{9D8B030D-6E8A-4147-A177-3AD203B41FA5}">
                      <a16:colId xmlns="" xmlns:a16="http://schemas.microsoft.com/office/drawing/2014/main" val="20002"/>
                    </a:ext>
                  </a:extLst>
                </a:gridCol>
                <a:gridCol w="652145">
                  <a:extLst>
                    <a:ext uri="{9D8B030D-6E8A-4147-A177-3AD203B41FA5}">
                      <a16:colId xmlns="" xmlns:a16="http://schemas.microsoft.com/office/drawing/2014/main" val="20003"/>
                    </a:ext>
                  </a:extLst>
                </a:gridCol>
              </a:tblGrid>
              <a:tr h="279052">
                <a:tc>
                  <a:txBody>
                    <a:bodyPr/>
                    <a:lstStyle/>
                    <a:p>
                      <a:pPr algn="ctr">
                        <a:lnSpc>
                          <a:spcPct val="115000"/>
                        </a:lnSpc>
                        <a:defRPr sz="1800" b="0">
                          <a:solidFill>
                            <a:srgbClr val="000000"/>
                          </a:solidFill>
                        </a:defRPr>
                      </a:pPr>
                      <a:r>
                        <a:rPr sz="1200" b="1">
                          <a:sym typeface="Helvetica"/>
                        </a:rPr>
                        <a:t>Zona</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9DC3E6"/>
                    </a:solidFill>
                  </a:tcPr>
                </a:tc>
                <a:tc>
                  <a:txBody>
                    <a:bodyPr/>
                    <a:lstStyle/>
                    <a:p>
                      <a:pPr algn="ctr">
                        <a:lnSpc>
                          <a:spcPct val="115000"/>
                        </a:lnSpc>
                        <a:defRPr sz="1800" b="0">
                          <a:solidFill>
                            <a:srgbClr val="000000"/>
                          </a:solidFill>
                        </a:defRPr>
                      </a:pPr>
                      <a:r>
                        <a:rPr sz="1200" b="1">
                          <a:sym typeface="Helvetica"/>
                        </a:rPr>
                        <a:t>Certificados</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9DC3E6"/>
                    </a:solidFill>
                  </a:tcPr>
                </a:tc>
                <a:tc>
                  <a:txBody>
                    <a:bodyPr/>
                    <a:lstStyle/>
                    <a:p>
                      <a:pPr algn="ctr">
                        <a:lnSpc>
                          <a:spcPct val="115000"/>
                        </a:lnSpc>
                        <a:defRPr sz="1800" b="0">
                          <a:solidFill>
                            <a:srgbClr val="000000"/>
                          </a:solidFill>
                        </a:defRPr>
                      </a:pPr>
                      <a:r>
                        <a:rPr sz="1200" b="1">
                          <a:sym typeface="Helvetica"/>
                        </a:rPr>
                        <a:t>Total</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9DC3E6"/>
                    </a:solidFill>
                  </a:tcPr>
                </a:tc>
                <a:tc>
                  <a:txBody>
                    <a:bodyPr/>
                    <a:lstStyle/>
                    <a:p>
                      <a:pPr algn="ctr">
                        <a:lnSpc>
                          <a:spcPct val="115000"/>
                        </a:lnSpc>
                        <a:defRPr sz="1800" b="0">
                          <a:solidFill>
                            <a:srgbClr val="000000"/>
                          </a:solidFill>
                        </a:defRPr>
                      </a:pPr>
                      <a:r>
                        <a:rPr sz="1200" b="1">
                          <a:sym typeface="Helvetica"/>
                        </a:rPr>
                        <a:t>%</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9DC3E6"/>
                    </a:solidFill>
                  </a:tcPr>
                </a:tc>
                <a:extLst>
                  <a:ext uri="{0D108BD9-81ED-4DB2-BD59-A6C34878D82A}">
                    <a16:rowId xmlns="" xmlns:a16="http://schemas.microsoft.com/office/drawing/2014/main" val="10000"/>
                  </a:ext>
                </a:extLst>
              </a:tr>
              <a:tr h="279052">
                <a:tc>
                  <a:txBody>
                    <a:bodyPr/>
                    <a:lstStyle/>
                    <a:p>
                      <a:pPr algn="l">
                        <a:lnSpc>
                          <a:spcPct val="115000"/>
                        </a:lnSpc>
                        <a:defRPr sz="1800" b="0">
                          <a:solidFill>
                            <a:srgbClr val="000000"/>
                          </a:solidFill>
                        </a:defRPr>
                      </a:pPr>
                      <a:r>
                        <a:rPr sz="1100" b="1">
                          <a:sym typeface="Helvetica"/>
                        </a:rPr>
                        <a:t>Guerrero Negro</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noFill/>
                  </a:tcPr>
                </a:tc>
                <a:tc>
                  <a:txBody>
                    <a:bodyPr/>
                    <a:lstStyle/>
                    <a:p>
                      <a:pPr>
                        <a:lnSpc>
                          <a:spcPct val="115000"/>
                        </a:lnSpc>
                        <a:defRPr sz="1800"/>
                      </a:pPr>
                      <a:r>
                        <a:rPr sz="1100"/>
                        <a:t>225</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tc>
                  <a:txBody>
                    <a:bodyPr/>
                    <a:lstStyle/>
                    <a:p>
                      <a:pPr>
                        <a:lnSpc>
                          <a:spcPct val="115000"/>
                        </a:lnSpc>
                        <a:defRPr sz="1800"/>
                      </a:pPr>
                      <a:r>
                        <a:rPr sz="1100"/>
                        <a:t>122,175</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tc>
                  <a:txBody>
                    <a:bodyPr/>
                    <a:lstStyle/>
                    <a:p>
                      <a:pPr algn="ctr">
                        <a:lnSpc>
                          <a:spcPct val="115000"/>
                        </a:lnSpc>
                        <a:defRPr sz="1800"/>
                      </a:pPr>
                      <a:r>
                        <a:rPr sz="1100"/>
                        <a:t>13.27%</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extLst>
                  <a:ext uri="{0D108BD9-81ED-4DB2-BD59-A6C34878D82A}">
                    <a16:rowId xmlns="" xmlns:a16="http://schemas.microsoft.com/office/drawing/2014/main" val="10001"/>
                  </a:ext>
                </a:extLst>
              </a:tr>
              <a:tr h="279052">
                <a:tc>
                  <a:txBody>
                    <a:bodyPr/>
                    <a:lstStyle/>
                    <a:p>
                      <a:pPr algn="just">
                        <a:lnSpc>
                          <a:spcPct val="115000"/>
                        </a:lnSpc>
                        <a:defRPr sz="1800" b="0">
                          <a:solidFill>
                            <a:srgbClr val="000000"/>
                          </a:solidFill>
                        </a:defRPr>
                      </a:pPr>
                      <a:r>
                        <a:rPr sz="1100" b="1">
                          <a:sym typeface="Helvetica"/>
                        </a:rPr>
                        <a:t>Pacifico Norte</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noFill/>
                  </a:tcPr>
                </a:tc>
                <a:tc>
                  <a:txBody>
                    <a:bodyPr/>
                    <a:lstStyle/>
                    <a:p>
                      <a:pPr>
                        <a:lnSpc>
                          <a:spcPct val="115000"/>
                        </a:lnSpc>
                        <a:defRPr sz="1800"/>
                      </a:pPr>
                      <a:r>
                        <a:rPr sz="1100"/>
                        <a:t>958</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tc>
                  <a:txBody>
                    <a:bodyPr/>
                    <a:lstStyle/>
                    <a:p>
                      <a:pPr>
                        <a:lnSpc>
                          <a:spcPct val="115000"/>
                        </a:lnSpc>
                        <a:defRPr sz="1800"/>
                      </a:pPr>
                      <a:r>
                        <a:rPr sz="1100"/>
                        <a:t>520,194</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tc>
                  <a:txBody>
                    <a:bodyPr/>
                    <a:lstStyle/>
                    <a:p>
                      <a:pPr algn="ctr">
                        <a:lnSpc>
                          <a:spcPct val="115000"/>
                        </a:lnSpc>
                        <a:defRPr sz="1800"/>
                      </a:pPr>
                      <a:r>
                        <a:rPr sz="1100"/>
                        <a:t>56.52%</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extLst>
                  <a:ext uri="{0D108BD9-81ED-4DB2-BD59-A6C34878D82A}">
                    <a16:rowId xmlns="" xmlns:a16="http://schemas.microsoft.com/office/drawing/2014/main" val="10002"/>
                  </a:ext>
                </a:extLst>
              </a:tr>
              <a:tr h="279052">
                <a:tc>
                  <a:txBody>
                    <a:bodyPr/>
                    <a:lstStyle/>
                    <a:p>
                      <a:pPr algn="l">
                        <a:lnSpc>
                          <a:spcPct val="115000"/>
                        </a:lnSpc>
                        <a:defRPr sz="1800" b="0">
                          <a:solidFill>
                            <a:srgbClr val="000000"/>
                          </a:solidFill>
                        </a:defRPr>
                      </a:pPr>
                      <a:r>
                        <a:rPr sz="1100" b="1">
                          <a:sym typeface="Helvetica"/>
                        </a:rPr>
                        <a:t>Laguna de San Ignacio</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noFill/>
                  </a:tcPr>
                </a:tc>
                <a:tc>
                  <a:txBody>
                    <a:bodyPr/>
                    <a:lstStyle/>
                    <a:p>
                      <a:pPr>
                        <a:lnSpc>
                          <a:spcPct val="115000"/>
                        </a:lnSpc>
                        <a:defRPr sz="1800"/>
                      </a:pPr>
                      <a:r>
                        <a:rPr sz="1100"/>
                        <a:t>263</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tc>
                  <a:txBody>
                    <a:bodyPr/>
                    <a:lstStyle/>
                    <a:p>
                      <a:pPr>
                        <a:lnSpc>
                          <a:spcPct val="115000"/>
                        </a:lnSpc>
                        <a:defRPr sz="1800"/>
                      </a:pPr>
                      <a:r>
                        <a:rPr sz="1100"/>
                        <a:t>142,809</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tc>
                  <a:txBody>
                    <a:bodyPr/>
                    <a:lstStyle/>
                    <a:p>
                      <a:pPr algn="ctr">
                        <a:lnSpc>
                          <a:spcPct val="115000"/>
                        </a:lnSpc>
                        <a:defRPr sz="1800"/>
                      </a:pPr>
                      <a:r>
                        <a:rPr sz="1100"/>
                        <a:t>15.52%</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extLst>
                  <a:ext uri="{0D108BD9-81ED-4DB2-BD59-A6C34878D82A}">
                    <a16:rowId xmlns="" xmlns:a16="http://schemas.microsoft.com/office/drawing/2014/main" val="10003"/>
                  </a:ext>
                </a:extLst>
              </a:tr>
              <a:tr h="279052">
                <a:tc>
                  <a:txBody>
                    <a:bodyPr/>
                    <a:lstStyle/>
                    <a:p>
                      <a:pPr algn="l">
                        <a:lnSpc>
                          <a:spcPct val="115000"/>
                        </a:lnSpc>
                        <a:defRPr sz="1800" b="0">
                          <a:solidFill>
                            <a:srgbClr val="000000"/>
                          </a:solidFill>
                        </a:defRPr>
                      </a:pPr>
                      <a:r>
                        <a:rPr sz="1100" b="1">
                          <a:sym typeface="Helvetica"/>
                        </a:rPr>
                        <a:t>Mulegé -Santa Rosalía</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noFill/>
                  </a:tcPr>
                </a:tc>
                <a:tc>
                  <a:txBody>
                    <a:bodyPr/>
                    <a:lstStyle/>
                    <a:p>
                      <a:pPr>
                        <a:lnSpc>
                          <a:spcPct val="115000"/>
                        </a:lnSpc>
                        <a:defRPr sz="1800"/>
                      </a:pPr>
                      <a:r>
                        <a:rPr sz="1100"/>
                        <a:t>249</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tc>
                  <a:txBody>
                    <a:bodyPr/>
                    <a:lstStyle/>
                    <a:p>
                      <a:pPr>
                        <a:lnSpc>
                          <a:spcPct val="115000"/>
                        </a:lnSpc>
                        <a:defRPr sz="1800"/>
                      </a:pPr>
                      <a:r>
                        <a:rPr sz="1100"/>
                        <a:t>135,207</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tc>
                  <a:txBody>
                    <a:bodyPr/>
                    <a:lstStyle/>
                    <a:p>
                      <a:pPr algn="ctr">
                        <a:lnSpc>
                          <a:spcPct val="115000"/>
                        </a:lnSpc>
                        <a:defRPr sz="1800"/>
                      </a:pPr>
                      <a:r>
                        <a:rPr sz="1100"/>
                        <a:t>14.69%</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extLst>
                  <a:ext uri="{0D108BD9-81ED-4DB2-BD59-A6C34878D82A}">
                    <a16:rowId xmlns="" xmlns:a16="http://schemas.microsoft.com/office/drawing/2014/main" val="10004"/>
                  </a:ext>
                </a:extLst>
              </a:tr>
              <a:tr h="279052">
                <a:tc>
                  <a:txBody>
                    <a:bodyPr/>
                    <a:lstStyle/>
                    <a:p>
                      <a:pPr algn="ctr">
                        <a:lnSpc>
                          <a:spcPct val="115000"/>
                        </a:lnSpc>
                        <a:defRPr sz="1800" b="0">
                          <a:solidFill>
                            <a:srgbClr val="000000"/>
                          </a:solidFill>
                        </a:defRPr>
                      </a:pPr>
                      <a:r>
                        <a:rPr sz="1100" b="1">
                          <a:sym typeface="Helvetica"/>
                        </a:rPr>
                        <a:t>TOTAL</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9DC3E6"/>
                    </a:solidFill>
                  </a:tcPr>
                </a:tc>
                <a:tc>
                  <a:txBody>
                    <a:bodyPr/>
                    <a:lstStyle/>
                    <a:p>
                      <a:pPr>
                        <a:lnSpc>
                          <a:spcPct val="115000"/>
                        </a:lnSpc>
                        <a:defRPr sz="1800"/>
                      </a:pPr>
                      <a:r>
                        <a:rPr sz="1100" b="1">
                          <a:latin typeface="+mn-lt"/>
                          <a:ea typeface="+mn-ea"/>
                          <a:cs typeface="+mn-cs"/>
                          <a:sym typeface="Helvetica"/>
                        </a:rPr>
                        <a:t>1,695</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9DC3E6"/>
                    </a:solidFill>
                  </a:tcPr>
                </a:tc>
                <a:tc>
                  <a:txBody>
                    <a:bodyPr/>
                    <a:lstStyle/>
                    <a:p>
                      <a:pPr>
                        <a:lnSpc>
                          <a:spcPct val="115000"/>
                        </a:lnSpc>
                        <a:defRPr sz="1800"/>
                      </a:pPr>
                      <a:r>
                        <a:rPr sz="1100" b="1">
                          <a:latin typeface="+mn-lt"/>
                          <a:ea typeface="+mn-ea"/>
                          <a:cs typeface="+mn-cs"/>
                          <a:sym typeface="Helvetica"/>
                        </a:rPr>
                        <a:t>920,385</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9DC3E6"/>
                    </a:solidFill>
                  </a:tcPr>
                </a:tc>
                <a:tc>
                  <a:txBody>
                    <a:bodyPr/>
                    <a:lstStyle/>
                    <a:p>
                      <a:pPr>
                        <a:lnSpc>
                          <a:spcPct val="115000"/>
                        </a:lnSpc>
                        <a:defRPr sz="1800"/>
                      </a:pPr>
                      <a:r>
                        <a:rPr sz="1100" b="1">
                          <a:latin typeface="+mn-lt"/>
                          <a:ea typeface="+mn-ea"/>
                          <a:cs typeface="+mn-cs"/>
                          <a:sym typeface="Helvetica"/>
                        </a:rPr>
                        <a:t>100.00%</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9DC3E6"/>
                    </a:solidFill>
                  </a:tcPr>
                </a:tc>
                <a:extLst>
                  <a:ext uri="{0D108BD9-81ED-4DB2-BD59-A6C34878D82A}">
                    <a16:rowId xmlns="" xmlns:a16="http://schemas.microsoft.com/office/drawing/2014/main" val="10005"/>
                  </a:ext>
                </a:extLst>
              </a:tr>
            </a:tbl>
          </a:graphicData>
        </a:graphic>
      </p:graphicFrame>
      <p:sp>
        <p:nvSpPr>
          <p:cNvPr id="147" name="Rectángulo 28"/>
          <p:cNvSpPr txBox="1"/>
          <p:nvPr/>
        </p:nvSpPr>
        <p:spPr>
          <a:xfrm>
            <a:off x="5255145" y="954084"/>
            <a:ext cx="6150478" cy="22668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just">
              <a:lnSpc>
                <a:spcPct val="115000"/>
              </a:lnSpc>
              <a:spcBef>
                <a:spcPts val="1000"/>
              </a:spcBef>
              <a:defRPr sz="1600"/>
            </a:pPr>
            <a:r>
              <a:t>Por cuarto año consecutivo Baja California Sur se destaca a nivel nacional por este modelo de política sensible e incluyente de gran impacto social.</a:t>
            </a:r>
          </a:p>
          <a:p>
            <a:pPr algn="just">
              <a:lnSpc>
                <a:spcPct val="115000"/>
              </a:lnSpc>
              <a:spcBef>
                <a:spcPts val="1000"/>
              </a:spcBef>
              <a:defRPr sz="1600"/>
            </a:pPr>
            <a:r>
              <a:t>Con el seguro de vida para pescadores se brinda certidumbre a los trabajadores del mar y sus familias, al otorgarse un apoyo económico ante la falta del jefe de familia por algún imprevisto. </a:t>
            </a:r>
          </a:p>
          <a:p>
            <a:pPr algn="just">
              <a:lnSpc>
                <a:spcPct val="115000"/>
              </a:lnSpc>
              <a:spcBef>
                <a:spcPts val="1000"/>
              </a:spcBef>
              <a:defRPr sz="1600"/>
            </a:pPr>
            <a:r>
              <a:t>De 2016 a 2019 el Gobierno del Estado ha invertido en este programa </a:t>
            </a:r>
            <a:r>
              <a:rPr b="1">
                <a:latin typeface="+mn-lt"/>
                <a:ea typeface="+mn-ea"/>
                <a:cs typeface="+mn-cs"/>
                <a:sym typeface="Helvetica"/>
              </a:rPr>
              <a:t>11.1 MDP.</a:t>
            </a:r>
          </a:p>
        </p:txBody>
      </p:sp>
      <p:grpSp>
        <p:nvGrpSpPr>
          <p:cNvPr id="157" name="Grupo 10"/>
          <p:cNvGrpSpPr/>
          <p:nvPr/>
        </p:nvGrpSpPr>
        <p:grpSpPr>
          <a:xfrm>
            <a:off x="4917921" y="1098848"/>
            <a:ext cx="186381" cy="1792455"/>
            <a:chOff x="0" y="0"/>
            <a:chExt cx="186379" cy="1792453"/>
          </a:xfrm>
        </p:grpSpPr>
        <p:grpSp>
          <p:nvGrpSpPr>
            <p:cNvPr id="150" name="Grupo 30"/>
            <p:cNvGrpSpPr/>
            <p:nvPr/>
          </p:nvGrpSpPr>
          <p:grpSpPr>
            <a:xfrm>
              <a:off x="-1" y="0"/>
              <a:ext cx="186381" cy="144000"/>
              <a:chOff x="0" y="0"/>
              <a:chExt cx="186380" cy="143998"/>
            </a:xfrm>
          </p:grpSpPr>
          <p:sp>
            <p:nvSpPr>
              <p:cNvPr id="148" name="Rectángulo 31"/>
              <p:cNvSpPr/>
              <p:nvPr/>
            </p:nvSpPr>
            <p:spPr>
              <a:xfrm>
                <a:off x="-1" y="0"/>
                <a:ext cx="144001" cy="143999"/>
              </a:xfrm>
              <a:prstGeom prst="rect">
                <a:avLst/>
              </a:prstGeom>
              <a:solidFill>
                <a:srgbClr val="FFFFFF"/>
              </a:solidFill>
              <a:ln w="3175" cap="flat">
                <a:solidFill>
                  <a:srgbClr val="58C4BF"/>
                </a:solidFill>
                <a:prstDash val="solid"/>
                <a:miter lim="800000"/>
              </a:ln>
              <a:effectLst>
                <a:outerShdw blurRad="50800" dist="38100" dir="2700000" rotWithShape="0">
                  <a:srgbClr val="000000">
                    <a:alpha val="40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149" name="Flecha: cheurón 32"/>
              <p:cNvSpPr/>
              <p:nvPr/>
            </p:nvSpPr>
            <p:spPr>
              <a:xfrm>
                <a:off x="114379" y="35999"/>
                <a:ext cx="72001" cy="72001"/>
              </a:xfrm>
              <a:prstGeom prst="chevron">
                <a:avLst>
                  <a:gd name="adj" fmla="val 50000"/>
                </a:avLst>
              </a:prstGeom>
              <a:solidFill>
                <a:srgbClr val="58C4BF"/>
              </a:solidFill>
              <a:ln w="12700" cap="flat">
                <a:solidFill>
                  <a:srgbClr val="58C4B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153" name="Grupo 33"/>
            <p:cNvGrpSpPr/>
            <p:nvPr/>
          </p:nvGrpSpPr>
          <p:grpSpPr>
            <a:xfrm>
              <a:off x="-1" y="662484"/>
              <a:ext cx="186381" cy="144000"/>
              <a:chOff x="0" y="0"/>
              <a:chExt cx="186380" cy="143998"/>
            </a:xfrm>
          </p:grpSpPr>
          <p:sp>
            <p:nvSpPr>
              <p:cNvPr id="151" name="Rectángulo 34"/>
              <p:cNvSpPr/>
              <p:nvPr/>
            </p:nvSpPr>
            <p:spPr>
              <a:xfrm>
                <a:off x="-1" y="0"/>
                <a:ext cx="144001" cy="143999"/>
              </a:xfrm>
              <a:prstGeom prst="rect">
                <a:avLst/>
              </a:prstGeom>
              <a:solidFill>
                <a:srgbClr val="FFFFFF"/>
              </a:solidFill>
              <a:ln w="3175" cap="flat">
                <a:solidFill>
                  <a:srgbClr val="58C4BF"/>
                </a:solidFill>
                <a:prstDash val="solid"/>
                <a:miter lim="800000"/>
              </a:ln>
              <a:effectLst>
                <a:outerShdw blurRad="50800" dist="38100" dir="2700000" rotWithShape="0">
                  <a:srgbClr val="000000">
                    <a:alpha val="40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152" name="Flecha: cheurón 35"/>
              <p:cNvSpPr/>
              <p:nvPr/>
            </p:nvSpPr>
            <p:spPr>
              <a:xfrm>
                <a:off x="114379" y="35999"/>
                <a:ext cx="72001" cy="72001"/>
              </a:xfrm>
              <a:prstGeom prst="chevron">
                <a:avLst>
                  <a:gd name="adj" fmla="val 50000"/>
                </a:avLst>
              </a:prstGeom>
              <a:solidFill>
                <a:srgbClr val="58C4BF"/>
              </a:solidFill>
              <a:ln w="12700" cap="flat">
                <a:solidFill>
                  <a:srgbClr val="58C4B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156" name="Grupo 36"/>
            <p:cNvGrpSpPr/>
            <p:nvPr/>
          </p:nvGrpSpPr>
          <p:grpSpPr>
            <a:xfrm>
              <a:off x="-1" y="1648455"/>
              <a:ext cx="186381" cy="143999"/>
              <a:chOff x="0" y="0"/>
              <a:chExt cx="186380" cy="143998"/>
            </a:xfrm>
          </p:grpSpPr>
          <p:sp>
            <p:nvSpPr>
              <p:cNvPr id="154" name="Rectángulo 37"/>
              <p:cNvSpPr/>
              <p:nvPr/>
            </p:nvSpPr>
            <p:spPr>
              <a:xfrm>
                <a:off x="-1" y="0"/>
                <a:ext cx="144001" cy="143999"/>
              </a:xfrm>
              <a:prstGeom prst="rect">
                <a:avLst/>
              </a:prstGeom>
              <a:solidFill>
                <a:srgbClr val="FFFFFF"/>
              </a:solidFill>
              <a:ln w="3175" cap="flat">
                <a:solidFill>
                  <a:srgbClr val="58C4BF"/>
                </a:solidFill>
                <a:prstDash val="solid"/>
                <a:miter lim="800000"/>
              </a:ln>
              <a:effectLst>
                <a:outerShdw blurRad="50800" dist="38100" dir="2700000" rotWithShape="0">
                  <a:srgbClr val="000000">
                    <a:alpha val="40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155" name="Flecha: cheurón 38"/>
              <p:cNvSpPr/>
              <p:nvPr/>
            </p:nvSpPr>
            <p:spPr>
              <a:xfrm>
                <a:off x="114379" y="35999"/>
                <a:ext cx="72001" cy="72001"/>
              </a:xfrm>
              <a:prstGeom prst="chevron">
                <a:avLst>
                  <a:gd name="adj" fmla="val 50000"/>
                </a:avLst>
              </a:prstGeom>
              <a:solidFill>
                <a:srgbClr val="58C4BF"/>
              </a:solidFill>
              <a:ln w="12700" cap="flat">
                <a:solidFill>
                  <a:srgbClr val="58C4B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sp>
        <p:nvSpPr>
          <p:cNvPr id="158" name="Rectángulo 5"/>
          <p:cNvSpPr txBox="1"/>
          <p:nvPr/>
        </p:nvSpPr>
        <p:spPr>
          <a:xfrm>
            <a:off x="1241368" y="2654241"/>
            <a:ext cx="2533513" cy="311409"/>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600" b="1">
                <a:latin typeface="Cambria"/>
                <a:ea typeface="Cambria"/>
                <a:cs typeface="Cambria"/>
                <a:sym typeface="Cambria"/>
              </a:defRPr>
            </a:lvl1pPr>
          </a:lstStyle>
          <a:p>
            <a:r>
              <a:t>Distribución por Municipio </a:t>
            </a:r>
          </a:p>
        </p:txBody>
      </p:sp>
      <p:sp>
        <p:nvSpPr>
          <p:cNvPr id="159" name="Rectángulo 6"/>
          <p:cNvSpPr txBox="1"/>
          <p:nvPr/>
        </p:nvSpPr>
        <p:spPr>
          <a:xfrm>
            <a:off x="752729" y="4881415"/>
            <a:ext cx="3849661" cy="287088"/>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400" b="1">
                <a:latin typeface="Cambria"/>
                <a:ea typeface="Cambria"/>
                <a:cs typeface="Cambria"/>
                <a:sym typeface="Cambria"/>
              </a:defRPr>
            </a:lvl1pPr>
          </a:lstStyle>
          <a:p>
            <a:r>
              <a:t>Distribución en el Municipio de Mulegé por Zona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61" name="Rectángulo 2"/>
          <p:cNvSpPr txBox="1"/>
          <p:nvPr/>
        </p:nvSpPr>
        <p:spPr>
          <a:xfrm>
            <a:off x="4347755" y="1848647"/>
            <a:ext cx="7124463" cy="191160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171450" lvl="2" indent="-171450">
              <a:buSzPct val="100000"/>
              <a:buFont typeface="Arial"/>
              <a:buChar char="•"/>
              <a:defRPr sz="1600" b="1">
                <a:latin typeface="Cambria"/>
                <a:ea typeface="Cambria"/>
                <a:cs typeface="Cambria"/>
                <a:sym typeface="Cambria"/>
              </a:defRPr>
            </a:pPr>
            <a:r>
              <a:t>Sustitución de cabeza de fuerza </a:t>
            </a:r>
            <a:r>
              <a:rPr b="0"/>
              <a:t>o </a:t>
            </a:r>
            <a:r>
              <a:t>transmisión para motores</a:t>
            </a:r>
            <a:r>
              <a:rPr b="0"/>
              <a:t> fuera de borda de pesca comercial </a:t>
            </a:r>
            <a:r>
              <a:t>hasta el 70% </a:t>
            </a:r>
            <a:r>
              <a:rPr b="0"/>
              <a:t>del costo total, sin rebasar </a:t>
            </a:r>
            <a:r>
              <a:t>$60,000.00</a:t>
            </a:r>
            <a:r>
              <a:rPr b="0"/>
              <a:t>, Considerando </a:t>
            </a:r>
            <a:r>
              <a:t>$500.00 por caballo de fuerza </a:t>
            </a:r>
            <a:r>
              <a:rPr b="0"/>
              <a:t>(HP),  el 30% complementario deberá ser aportación del beneficiario como pago inicial del servicio de manera anticipada.</a:t>
            </a:r>
          </a:p>
          <a:p>
            <a:pPr marL="171450" lvl="2" indent="-171450">
              <a:buSzPct val="100000"/>
              <a:buFont typeface="Arial"/>
              <a:buChar char="•"/>
              <a:defRPr sz="1600">
                <a:latin typeface="Cambria"/>
                <a:ea typeface="Cambria"/>
                <a:cs typeface="Cambria"/>
                <a:sym typeface="Cambria"/>
              </a:defRPr>
            </a:pPr>
            <a:endParaRPr b="0"/>
          </a:p>
          <a:p>
            <a:pPr marL="171450" lvl="2" indent="-171450">
              <a:buSzPct val="100000"/>
              <a:buFont typeface="Arial"/>
              <a:buChar char="•"/>
              <a:defRPr sz="1600">
                <a:latin typeface="Cambria"/>
                <a:ea typeface="Cambria"/>
                <a:cs typeface="Cambria"/>
                <a:sym typeface="Cambria"/>
              </a:defRPr>
            </a:pPr>
            <a:r>
              <a:t>Remodelación de embarcaciones menores ribereñas con </a:t>
            </a:r>
            <a:r>
              <a:rPr b="1"/>
              <a:t>hasta el 70% </a:t>
            </a:r>
            <a:r>
              <a:t>del costo total, sin rebasar </a:t>
            </a:r>
            <a:r>
              <a:rPr b="1"/>
              <a:t>$40,000.00</a:t>
            </a:r>
            <a:r>
              <a:t>, el 30% complementario deberá ser aportación del beneficiario como pago inicial del servicio de manera anticipada</a:t>
            </a:r>
          </a:p>
        </p:txBody>
      </p:sp>
      <p:sp>
        <p:nvSpPr>
          <p:cNvPr id="162" name="Rectángulo 5"/>
          <p:cNvSpPr/>
          <p:nvPr/>
        </p:nvSpPr>
        <p:spPr>
          <a:xfrm>
            <a:off x="626282" y="1249712"/>
            <a:ext cx="4233102" cy="382276"/>
          </a:xfrm>
          <a:prstGeom prst="rect">
            <a:avLst/>
          </a:prstGeom>
          <a:solidFill>
            <a:srgbClr val="385724"/>
          </a:solidFill>
          <a:ln>
            <a:solidFill>
              <a:srgbClr val="556472"/>
            </a:solidFill>
          </a:ln>
          <a:extLst>
            <a:ext uri="{C572A759-6A51-4108-AA02-DFA0A04FC94B}">
              <ma14:wrappingTextBoxFlag xmlns="" xmlns:ma14="http://schemas.microsoft.com/office/mac/drawingml/2011/main" val="1"/>
            </a:ext>
          </a:extLst>
        </p:spPr>
        <p:txBody>
          <a:bodyPr lIns="45719" rIns="45719">
            <a:spAutoFit/>
          </a:bodyPr>
          <a:lstStyle>
            <a:lvl1pPr algn="ctr">
              <a:defRPr sz="2000" b="1" spc="300">
                <a:solidFill>
                  <a:srgbClr val="FFFFFF"/>
                </a:solidFill>
                <a:latin typeface="Cambria"/>
                <a:ea typeface="Cambria"/>
                <a:cs typeface="Cambria"/>
                <a:sym typeface="Cambria"/>
              </a:defRPr>
            </a:lvl1pPr>
          </a:lstStyle>
          <a:p>
            <a:r>
              <a:t>Componente Pesca</a:t>
            </a:r>
          </a:p>
        </p:txBody>
      </p:sp>
      <p:grpSp>
        <p:nvGrpSpPr>
          <p:cNvPr id="168" name="Lágrima 9"/>
          <p:cNvGrpSpPr/>
          <p:nvPr/>
        </p:nvGrpSpPr>
        <p:grpSpPr>
          <a:xfrm>
            <a:off x="1436911" y="1857907"/>
            <a:ext cx="2299066" cy="2299065"/>
            <a:chOff x="-1" y="0"/>
            <a:chExt cx="2299064" cy="2299064"/>
          </a:xfrm>
        </p:grpSpPr>
        <p:sp>
          <p:nvSpPr>
            <p:cNvPr id="166" name="Figura"/>
            <p:cNvSpPr/>
            <p:nvPr/>
          </p:nvSpPr>
          <p:spPr>
            <a:xfrm>
              <a:off x="-2" y="-1"/>
              <a:ext cx="2299066" cy="229906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2E75B6"/>
            </a:solidFill>
            <a:ln w="12700" cap="flat">
              <a:solidFill>
                <a:srgbClr val="556472"/>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67" name="Sustitución o remodelación de maquinaria y equipo"/>
            <p:cNvSpPr txBox="1"/>
            <p:nvPr/>
          </p:nvSpPr>
          <p:spPr>
            <a:xfrm>
              <a:off x="382410" y="544837"/>
              <a:ext cx="1534244" cy="12093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b="1">
                  <a:solidFill>
                    <a:srgbClr val="FFFFFF"/>
                  </a:solidFill>
                  <a:latin typeface="+mn-lt"/>
                  <a:ea typeface="+mn-ea"/>
                  <a:cs typeface="+mn-cs"/>
                  <a:sym typeface="Helvetica"/>
                </a:defRPr>
              </a:lvl1pPr>
            </a:lstStyle>
            <a:p>
              <a:r>
                <a:t>Sustitución o remodelación de maquinaria y equipo</a:t>
              </a:r>
            </a:p>
          </p:txBody>
        </p:sp>
      </p:grpSp>
      <p:pic>
        <p:nvPicPr>
          <p:cNvPr id="169" name="Imagen 3" descr="Imagen 3"/>
          <p:cNvPicPr>
            <a:picLocks noChangeAspect="1"/>
          </p:cNvPicPr>
          <p:nvPr/>
        </p:nvPicPr>
        <p:blipFill>
          <a:blip r:embed="rId3"/>
          <a:stretch>
            <a:fillRect/>
          </a:stretch>
        </p:blipFill>
        <p:spPr>
          <a:xfrm>
            <a:off x="2160700" y="4355794"/>
            <a:ext cx="2160001" cy="2160001"/>
          </a:xfrm>
          <a:prstGeom prst="rect">
            <a:avLst/>
          </a:prstGeom>
          <a:ln w="12700">
            <a:miter lim="400000"/>
          </a:ln>
        </p:spPr>
      </p:pic>
      <p:pic>
        <p:nvPicPr>
          <p:cNvPr id="170" name="Imagen 10" descr="Imagen 10"/>
          <p:cNvPicPr>
            <a:picLocks noChangeAspect="1"/>
          </p:cNvPicPr>
          <p:nvPr/>
        </p:nvPicPr>
        <p:blipFill>
          <a:blip r:embed="rId4"/>
          <a:stretch>
            <a:fillRect/>
          </a:stretch>
        </p:blipFill>
        <p:spPr>
          <a:xfrm>
            <a:off x="4320699" y="4355794"/>
            <a:ext cx="2880001" cy="2160001"/>
          </a:xfrm>
          <a:prstGeom prst="rect">
            <a:avLst/>
          </a:prstGeom>
          <a:ln w="12700">
            <a:miter lim="400000"/>
          </a:ln>
        </p:spPr>
      </p:pic>
      <p:pic>
        <p:nvPicPr>
          <p:cNvPr id="171" name="Imagen 15" descr="Imagen 15"/>
          <p:cNvPicPr>
            <a:picLocks noChangeAspect="1"/>
          </p:cNvPicPr>
          <p:nvPr/>
        </p:nvPicPr>
        <p:blipFill>
          <a:blip r:embed="rId5"/>
          <a:stretch>
            <a:fillRect/>
          </a:stretch>
        </p:blipFill>
        <p:spPr>
          <a:xfrm>
            <a:off x="539929" y="4355794"/>
            <a:ext cx="1620771" cy="2160001"/>
          </a:xfrm>
          <a:prstGeom prst="rect">
            <a:avLst/>
          </a:prstGeom>
          <a:ln w="12700">
            <a:miter lim="400000"/>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extBox 233">
            <a:extLst>
              <a:ext uri="{FF2B5EF4-FFF2-40B4-BE49-F238E27FC236}">
                <a16:creationId xmlns="" xmlns:a16="http://schemas.microsoft.com/office/drawing/2014/main" id="{31F62E35-056B-4885-94F7-038F0C68DDC7}"/>
              </a:ext>
            </a:extLst>
          </p:cNvPr>
          <p:cNvSpPr txBox="1"/>
          <p:nvPr/>
        </p:nvSpPr>
        <p:spPr>
          <a:xfrm>
            <a:off x="0" y="2459504"/>
            <a:ext cx="12192000" cy="1938992"/>
          </a:xfrm>
          <a:prstGeom prst="rect">
            <a:avLst/>
          </a:prstGeom>
          <a:noFill/>
        </p:spPr>
        <p:txBody>
          <a:bodyPr wrap="square" rtlCol="0" anchor="b">
            <a:spAutoFit/>
          </a:bodyPr>
          <a:lstStyle/>
          <a:p>
            <a:pPr algn="ctr"/>
            <a:r>
              <a:rPr lang="es-MX" sz="6000" b="1" spc="-150" dirty="0">
                <a:solidFill>
                  <a:srgbClr val="002060"/>
                </a:solidFill>
                <a:effectLst>
                  <a:outerShdw dist="63500" dir="2700000" algn="tl" rotWithShape="0">
                    <a:prstClr val="black">
                      <a:alpha val="40000"/>
                    </a:prstClr>
                  </a:outerShdw>
                </a:effectLst>
                <a:latin typeface="Quattrocento Sans" panose="020B0502050000020003" pitchFamily="34" charset="0"/>
                <a:ea typeface="Roboto" panose="02000000000000000000" pitchFamily="2" charset="0"/>
                <a:cs typeface="Arima Madurai Black" pitchFamily="2" charset="77"/>
              </a:rPr>
              <a:t>SUBSECRETARÍA DE DESARROLLO AGROPECUARIO.</a:t>
            </a:r>
          </a:p>
        </p:txBody>
      </p:sp>
      <p:sp>
        <p:nvSpPr>
          <p:cNvPr id="4" name="TextBox 233">
            <a:extLst>
              <a:ext uri="{FF2B5EF4-FFF2-40B4-BE49-F238E27FC236}">
                <a16:creationId xmlns="" xmlns:a16="http://schemas.microsoft.com/office/drawing/2014/main" id="{2ED1981C-879E-479B-8E32-23A33AB85CFF}"/>
              </a:ext>
            </a:extLst>
          </p:cNvPr>
          <p:cNvSpPr txBox="1"/>
          <p:nvPr/>
        </p:nvSpPr>
        <p:spPr>
          <a:xfrm>
            <a:off x="0" y="4398496"/>
            <a:ext cx="12192000" cy="784830"/>
          </a:xfrm>
          <a:prstGeom prst="rect">
            <a:avLst/>
          </a:prstGeom>
          <a:noFill/>
        </p:spPr>
        <p:txBody>
          <a:bodyPr wrap="square" rtlCol="0" anchor="b">
            <a:spAutoFit/>
          </a:bodyPr>
          <a:lstStyle/>
          <a:p>
            <a:pPr algn="ctr"/>
            <a:r>
              <a:rPr lang="en-US" sz="4500" b="1" spc="-150" dirty="0">
                <a:solidFill>
                  <a:srgbClr val="002060"/>
                </a:solidFill>
                <a:effectLst>
                  <a:outerShdw dist="63500" dir="2700000" algn="tl" rotWithShape="0">
                    <a:prstClr val="black">
                      <a:alpha val="40000"/>
                    </a:prstClr>
                  </a:outerShdw>
                </a:effectLst>
                <a:latin typeface="Quattrocento Sans" panose="020B0502050000020003" pitchFamily="34" charset="0"/>
                <a:ea typeface="Roboto" panose="02000000000000000000" pitchFamily="2" charset="0"/>
                <a:cs typeface="Arima Madurai Black" pitchFamily="2" charset="77"/>
              </a:rPr>
              <a:t>PROGRAMAS ESTATALES 2020</a:t>
            </a:r>
          </a:p>
        </p:txBody>
      </p:sp>
    </p:spTree>
    <p:extLst>
      <p:ext uri="{BB962C8B-B14F-4D97-AF65-F5344CB8AC3E}">
        <p14:creationId xmlns:p14="http://schemas.microsoft.com/office/powerpoint/2010/main" val="231883194"/>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73" name="Rectángulo 2"/>
          <p:cNvSpPr txBox="1"/>
          <p:nvPr/>
        </p:nvSpPr>
        <p:spPr>
          <a:xfrm>
            <a:off x="4347755" y="1848647"/>
            <a:ext cx="7124463" cy="236880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171450" lvl="2" indent="-171450">
              <a:buSzPct val="100000"/>
              <a:buFont typeface="Arial"/>
              <a:buChar char="•"/>
              <a:defRPr sz="1600">
                <a:latin typeface="Cambria"/>
                <a:ea typeface="Cambria"/>
                <a:cs typeface="Cambria"/>
                <a:sym typeface="Cambria"/>
              </a:defRPr>
            </a:pPr>
            <a:r>
              <a:t>Enganche en la compra de motores fuera de borda vía crédito de </a:t>
            </a:r>
            <a:r>
              <a:rPr b="1"/>
              <a:t>hasta un 20% </a:t>
            </a:r>
            <a:r>
              <a:t>del costo Total. Considerando </a:t>
            </a:r>
            <a:r>
              <a:rPr b="1"/>
              <a:t>$500.00 por caballo de fuerza </a:t>
            </a:r>
            <a:r>
              <a:t>(HP) y un </a:t>
            </a:r>
            <a:r>
              <a:rPr b="1"/>
              <a:t>monto máximo de $60,000.00 </a:t>
            </a:r>
            <a:r>
              <a:t>por apoyo;</a:t>
            </a:r>
          </a:p>
          <a:p>
            <a:pPr marL="171450" lvl="2" indent="-171450">
              <a:buSzPct val="100000"/>
              <a:buFont typeface="Arial"/>
              <a:buChar char="•"/>
              <a:defRPr sz="1600">
                <a:latin typeface="Cambria"/>
                <a:ea typeface="Cambria"/>
                <a:cs typeface="Cambria"/>
                <a:sym typeface="Cambria"/>
              </a:defRPr>
            </a:pPr>
            <a:endParaRPr/>
          </a:p>
          <a:p>
            <a:pPr marL="171450" lvl="2" indent="-171450">
              <a:buSzPct val="100000"/>
              <a:buFont typeface="Arial"/>
              <a:buChar char="•"/>
              <a:defRPr sz="1600">
                <a:latin typeface="Cambria"/>
                <a:ea typeface="Cambria"/>
                <a:cs typeface="Cambria"/>
                <a:sym typeface="Cambria"/>
              </a:defRPr>
            </a:pPr>
            <a:r>
              <a:t>Enganche en la compra de embarcaciones para pesca comercial vía crédito de </a:t>
            </a:r>
            <a:r>
              <a:rPr b="1"/>
              <a:t>hasta un 20% </a:t>
            </a:r>
            <a:r>
              <a:t>del costo total o </a:t>
            </a:r>
            <a:r>
              <a:rPr b="1"/>
              <a:t>hasta $20,000.00 </a:t>
            </a:r>
            <a:r>
              <a:t>por apoyo;</a:t>
            </a:r>
          </a:p>
          <a:p>
            <a:pPr marL="171450" lvl="2" indent="-171450">
              <a:buSzPct val="100000"/>
              <a:buFont typeface="Arial"/>
              <a:buChar char="•"/>
              <a:defRPr sz="1600">
                <a:latin typeface="Cambria"/>
                <a:ea typeface="Cambria"/>
                <a:cs typeface="Cambria"/>
                <a:sym typeface="Cambria"/>
              </a:defRPr>
            </a:pPr>
            <a:endParaRPr/>
          </a:p>
          <a:p>
            <a:pPr marL="171450" lvl="2" indent="-171450">
              <a:buSzPct val="100000"/>
              <a:buFont typeface="Arial"/>
              <a:buChar char="•"/>
              <a:defRPr sz="1600">
                <a:latin typeface="Cambria"/>
                <a:ea typeface="Cambria"/>
                <a:cs typeface="Cambria"/>
                <a:sym typeface="Cambria"/>
              </a:defRPr>
            </a:pPr>
            <a:r>
              <a:t>Enganche en la compra de artes de pesca, equipo de buceo, equipo de seguridad y comunicación y otros para uso en pesca comercial vía crédito de </a:t>
            </a:r>
            <a:r>
              <a:rPr b="1"/>
              <a:t>hasta un 20% </a:t>
            </a:r>
            <a:r>
              <a:t>del costo total o </a:t>
            </a:r>
            <a:r>
              <a:rPr b="1"/>
              <a:t>hasta $40,000.00 </a:t>
            </a:r>
            <a:r>
              <a:t>por apoyo.</a:t>
            </a:r>
          </a:p>
        </p:txBody>
      </p:sp>
      <p:sp>
        <p:nvSpPr>
          <p:cNvPr id="174" name="Rectángulo 5"/>
          <p:cNvSpPr/>
          <p:nvPr/>
        </p:nvSpPr>
        <p:spPr>
          <a:xfrm>
            <a:off x="626282" y="1249712"/>
            <a:ext cx="4233102" cy="382276"/>
          </a:xfrm>
          <a:prstGeom prst="rect">
            <a:avLst/>
          </a:prstGeom>
          <a:solidFill>
            <a:srgbClr val="385724"/>
          </a:solidFill>
          <a:ln>
            <a:solidFill>
              <a:srgbClr val="556472"/>
            </a:solidFill>
          </a:ln>
          <a:extLst>
            <a:ext uri="{C572A759-6A51-4108-AA02-DFA0A04FC94B}">
              <ma14:wrappingTextBoxFlag xmlns="" xmlns:ma14="http://schemas.microsoft.com/office/mac/drawingml/2011/main" val="1"/>
            </a:ext>
          </a:extLst>
        </p:spPr>
        <p:txBody>
          <a:bodyPr lIns="45719" rIns="45719">
            <a:spAutoFit/>
          </a:bodyPr>
          <a:lstStyle>
            <a:lvl1pPr algn="ctr">
              <a:defRPr sz="2000" b="1" spc="300">
                <a:solidFill>
                  <a:srgbClr val="FFFFFF"/>
                </a:solidFill>
                <a:latin typeface="Cambria"/>
                <a:ea typeface="Cambria"/>
                <a:cs typeface="Cambria"/>
                <a:sym typeface="Cambria"/>
              </a:defRPr>
            </a:lvl1pPr>
          </a:lstStyle>
          <a:p>
            <a:r>
              <a:t>Componente Pesca</a:t>
            </a:r>
          </a:p>
        </p:txBody>
      </p:sp>
      <p:grpSp>
        <p:nvGrpSpPr>
          <p:cNvPr id="180" name="Lágrima 9"/>
          <p:cNvGrpSpPr/>
          <p:nvPr/>
        </p:nvGrpSpPr>
        <p:grpSpPr>
          <a:xfrm>
            <a:off x="1410786" y="2061797"/>
            <a:ext cx="2299066" cy="2299066"/>
            <a:chOff x="-1" y="0"/>
            <a:chExt cx="2299064" cy="2299064"/>
          </a:xfrm>
        </p:grpSpPr>
        <p:sp>
          <p:nvSpPr>
            <p:cNvPr id="178" name="Figura"/>
            <p:cNvSpPr/>
            <p:nvPr/>
          </p:nvSpPr>
          <p:spPr>
            <a:xfrm>
              <a:off x="-2" y="-1"/>
              <a:ext cx="2299066" cy="229906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548235"/>
            </a:solidFill>
            <a:ln w="12700" cap="flat">
              <a:solidFill>
                <a:srgbClr val="556472"/>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79" name="Renovación de equipos y artes de pesca"/>
            <p:cNvSpPr txBox="1"/>
            <p:nvPr/>
          </p:nvSpPr>
          <p:spPr>
            <a:xfrm>
              <a:off x="382410" y="690887"/>
              <a:ext cx="1534244" cy="9172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b="1">
                  <a:solidFill>
                    <a:srgbClr val="FFFFFF"/>
                  </a:solidFill>
                  <a:latin typeface="+mn-lt"/>
                  <a:ea typeface="+mn-ea"/>
                  <a:cs typeface="+mn-cs"/>
                  <a:sym typeface="Helvetica"/>
                </a:defRPr>
              </a:lvl1pPr>
            </a:lstStyle>
            <a:p>
              <a:r>
                <a:t>Renovación de equipos y artes de pesca</a:t>
              </a:r>
            </a:p>
          </p:txBody>
        </p:sp>
      </p:grpSp>
      <p:pic>
        <p:nvPicPr>
          <p:cNvPr id="181" name="Imagen 12" descr="Imagen 12"/>
          <p:cNvPicPr>
            <a:picLocks noChangeAspect="1"/>
          </p:cNvPicPr>
          <p:nvPr/>
        </p:nvPicPr>
        <p:blipFill>
          <a:blip r:embed="rId3"/>
          <a:srcRect t="25630"/>
          <a:stretch>
            <a:fillRect/>
          </a:stretch>
        </p:blipFill>
        <p:spPr>
          <a:xfrm>
            <a:off x="743288" y="4602017"/>
            <a:ext cx="4356666" cy="2160001"/>
          </a:xfrm>
          <a:prstGeom prst="rect">
            <a:avLst/>
          </a:prstGeom>
          <a:ln w="12700">
            <a:miter lim="400000"/>
          </a:ln>
        </p:spPr>
      </p:pic>
      <p:pic>
        <p:nvPicPr>
          <p:cNvPr id="182" name="Imagen 13" descr="Imagen 13"/>
          <p:cNvPicPr>
            <a:picLocks noChangeAspect="1"/>
          </p:cNvPicPr>
          <p:nvPr/>
        </p:nvPicPr>
        <p:blipFill>
          <a:blip r:embed="rId4"/>
          <a:stretch>
            <a:fillRect/>
          </a:stretch>
        </p:blipFill>
        <p:spPr>
          <a:xfrm>
            <a:off x="5099953" y="4602017"/>
            <a:ext cx="3241564" cy="2160001"/>
          </a:xfrm>
          <a:prstGeom prst="rect">
            <a:avLst/>
          </a:prstGeom>
          <a:ln w="12700">
            <a:miter lim="400000"/>
          </a:ln>
        </p:spPr>
      </p:pic>
      <p:pic>
        <p:nvPicPr>
          <p:cNvPr id="183" name="Imagen 14" descr="Imagen 14"/>
          <p:cNvPicPr>
            <a:picLocks noChangeAspect="1"/>
          </p:cNvPicPr>
          <p:nvPr/>
        </p:nvPicPr>
        <p:blipFill>
          <a:blip r:embed="rId5"/>
          <a:stretch>
            <a:fillRect/>
          </a:stretch>
        </p:blipFill>
        <p:spPr>
          <a:xfrm>
            <a:off x="8341515" y="4602017"/>
            <a:ext cx="3002249" cy="2160001"/>
          </a:xfrm>
          <a:prstGeom prst="rect">
            <a:avLst/>
          </a:prstGeom>
          <a:ln w="12700">
            <a:miter lim="400000"/>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85" name="Rectángulo 2"/>
          <p:cNvSpPr txBox="1"/>
          <p:nvPr/>
        </p:nvSpPr>
        <p:spPr>
          <a:xfrm>
            <a:off x="6141720" y="4974737"/>
            <a:ext cx="5234702" cy="76860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171450" lvl="2" indent="-171450">
              <a:buSzPct val="100000"/>
              <a:buFont typeface="Arial"/>
              <a:buChar char="•"/>
              <a:defRPr sz="1600">
                <a:latin typeface="Cambria"/>
                <a:ea typeface="Cambria"/>
                <a:cs typeface="Cambria"/>
                <a:sym typeface="Cambria"/>
              </a:defRPr>
            </a:pPr>
            <a:r>
              <a:t>El monto máximo será de </a:t>
            </a:r>
            <a:r>
              <a:rPr b="1"/>
              <a:t>hasta 75 mil pesos </a:t>
            </a:r>
            <a:r>
              <a:t>por Unidad de Producción o </a:t>
            </a:r>
            <a:r>
              <a:rPr b="1"/>
              <a:t>hasta el 50% </a:t>
            </a:r>
            <a:r>
              <a:t>del importe total de la inversión que realice el beneficiario con IVA incluido.</a:t>
            </a:r>
          </a:p>
        </p:txBody>
      </p:sp>
      <p:sp>
        <p:nvSpPr>
          <p:cNvPr id="186" name="Rectángulo 5"/>
          <p:cNvSpPr/>
          <p:nvPr/>
        </p:nvSpPr>
        <p:spPr>
          <a:xfrm>
            <a:off x="626282" y="1249712"/>
            <a:ext cx="4233102" cy="382276"/>
          </a:xfrm>
          <a:prstGeom prst="rect">
            <a:avLst/>
          </a:prstGeom>
          <a:solidFill>
            <a:srgbClr val="385724"/>
          </a:solidFill>
          <a:ln>
            <a:solidFill>
              <a:srgbClr val="556472"/>
            </a:solidFill>
          </a:ln>
          <a:extLst>
            <a:ext uri="{C572A759-6A51-4108-AA02-DFA0A04FC94B}">
              <ma14:wrappingTextBoxFlag xmlns="" xmlns:ma14="http://schemas.microsoft.com/office/mac/drawingml/2011/main" val="1"/>
            </a:ext>
          </a:extLst>
        </p:spPr>
        <p:txBody>
          <a:bodyPr lIns="45719" rIns="45719">
            <a:spAutoFit/>
          </a:bodyPr>
          <a:lstStyle>
            <a:lvl1pPr algn="ctr">
              <a:defRPr sz="2000" b="1" spc="300">
                <a:solidFill>
                  <a:srgbClr val="FFFFFF"/>
                </a:solidFill>
                <a:latin typeface="Cambria"/>
                <a:ea typeface="Cambria"/>
                <a:cs typeface="Cambria"/>
                <a:sym typeface="Cambria"/>
              </a:defRPr>
            </a:lvl1pPr>
          </a:lstStyle>
          <a:p>
            <a:r>
              <a:t>Componente Pesca</a:t>
            </a:r>
          </a:p>
        </p:txBody>
      </p:sp>
      <p:grpSp>
        <p:nvGrpSpPr>
          <p:cNvPr id="192" name="Lágrima 9"/>
          <p:cNvGrpSpPr/>
          <p:nvPr/>
        </p:nvGrpSpPr>
        <p:grpSpPr>
          <a:xfrm>
            <a:off x="3552449" y="4363813"/>
            <a:ext cx="2299065" cy="2299065"/>
            <a:chOff x="0" y="0"/>
            <a:chExt cx="2299064" cy="2299064"/>
          </a:xfrm>
        </p:grpSpPr>
        <p:sp>
          <p:nvSpPr>
            <p:cNvPr id="190" name="Figura"/>
            <p:cNvSpPr/>
            <p:nvPr/>
          </p:nvSpPr>
          <p:spPr>
            <a:xfrm>
              <a:off x="-1" y="-1"/>
              <a:ext cx="2299066" cy="229906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C55A11"/>
            </a:solidFill>
            <a:ln w="12700" cap="flat">
              <a:solidFill>
                <a:srgbClr val="556472"/>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91" name="Infraestructura, equipamiento e instalaciones para el funcionamiento de microindustrias vinculadas con la actividad pesquera"/>
            <p:cNvSpPr txBox="1"/>
            <p:nvPr/>
          </p:nvSpPr>
          <p:spPr>
            <a:xfrm>
              <a:off x="382409" y="323332"/>
              <a:ext cx="1534246" cy="16524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400" b="1">
                  <a:solidFill>
                    <a:srgbClr val="FFFFFF"/>
                  </a:solidFill>
                  <a:latin typeface="+mn-lt"/>
                  <a:ea typeface="+mn-ea"/>
                  <a:cs typeface="+mn-cs"/>
                  <a:sym typeface="Helvetica"/>
                </a:defRPr>
              </a:lvl1pPr>
            </a:lstStyle>
            <a:p>
              <a:r>
                <a:t>Infraestructura, equipamiento e instalaciones para el funcionamiento de microindustrias vinculadas con la actividad pesquera</a:t>
              </a:r>
            </a:p>
          </p:txBody>
        </p:sp>
      </p:grpSp>
      <p:sp>
        <p:nvSpPr>
          <p:cNvPr id="193" name="Rectángulo 10"/>
          <p:cNvSpPr txBox="1"/>
          <p:nvPr/>
        </p:nvSpPr>
        <p:spPr>
          <a:xfrm>
            <a:off x="3046095" y="1809144"/>
            <a:ext cx="7366635" cy="168300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171450" lvl="2" indent="-171450">
              <a:buSzPct val="100000"/>
              <a:buFont typeface="Arial"/>
              <a:buChar char="•"/>
              <a:defRPr sz="1600" b="1">
                <a:latin typeface="Cambria"/>
                <a:ea typeface="Cambria"/>
                <a:cs typeface="Cambria"/>
                <a:sym typeface="Cambria"/>
              </a:defRPr>
            </a:pPr>
            <a:r>
              <a:t>Protocolización de actas y bases constitutivas; así como pago de derechos de permisos pesca comercial, acuacultura comercial y de fomento hasta el 70% </a:t>
            </a:r>
            <a:r>
              <a:rPr b="0"/>
              <a:t>del costo total, </a:t>
            </a:r>
            <a:r>
              <a:t>sin rebasar $8,000.00 </a:t>
            </a:r>
            <a:r>
              <a:rPr b="0"/>
              <a:t>y el 30% complementario deberá ser aportación del beneficiario como pago inicial del servicio de manera anticipada.</a:t>
            </a:r>
          </a:p>
          <a:p>
            <a:pPr marL="171450" lvl="2" indent="-171450">
              <a:buSzPct val="100000"/>
              <a:buFont typeface="Arial"/>
              <a:buChar char="•"/>
              <a:defRPr sz="1600">
                <a:latin typeface="Cambria"/>
                <a:ea typeface="Cambria"/>
                <a:cs typeface="Cambria"/>
                <a:sym typeface="Cambria"/>
              </a:defRPr>
            </a:pPr>
            <a:endParaRPr b="0"/>
          </a:p>
          <a:p>
            <a:pPr marL="171450" lvl="2" indent="-171450">
              <a:buSzPct val="100000"/>
              <a:buFont typeface="Arial"/>
              <a:buChar char="•"/>
              <a:defRPr sz="1600">
                <a:latin typeface="Cambria"/>
                <a:ea typeface="Cambria"/>
                <a:cs typeface="Cambria"/>
                <a:sym typeface="Cambria"/>
              </a:defRPr>
            </a:pPr>
            <a:r>
              <a:t>Se podrán reconocer las inversiones que se hayan realizado en el presente ejercicio fiscal, siempre que estas sean posteriores al ingreso de su solicitud.</a:t>
            </a:r>
          </a:p>
        </p:txBody>
      </p:sp>
      <p:grpSp>
        <p:nvGrpSpPr>
          <p:cNvPr id="196" name="Lágrima 11"/>
          <p:cNvGrpSpPr/>
          <p:nvPr/>
        </p:nvGrpSpPr>
        <p:grpSpPr>
          <a:xfrm>
            <a:off x="539928" y="1751993"/>
            <a:ext cx="2299066" cy="2299066"/>
            <a:chOff x="-1" y="0"/>
            <a:chExt cx="2299064" cy="2299064"/>
          </a:xfrm>
        </p:grpSpPr>
        <p:sp>
          <p:nvSpPr>
            <p:cNvPr id="194" name="Figura"/>
            <p:cNvSpPr/>
            <p:nvPr/>
          </p:nvSpPr>
          <p:spPr>
            <a:xfrm>
              <a:off x="-2" y="-1"/>
              <a:ext cx="2299066" cy="229906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002060"/>
            </a:solidFill>
            <a:ln w="12700" cap="flat">
              <a:solidFill>
                <a:srgbClr val="556472"/>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95" name="Regularizaciones Corporativas y Administrativas"/>
            <p:cNvSpPr txBox="1"/>
            <p:nvPr/>
          </p:nvSpPr>
          <p:spPr>
            <a:xfrm>
              <a:off x="382410" y="745234"/>
              <a:ext cx="1534244" cy="80859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600" b="1">
                  <a:solidFill>
                    <a:srgbClr val="FFFFFF"/>
                  </a:solidFill>
                  <a:latin typeface="+mn-lt"/>
                  <a:ea typeface="+mn-ea"/>
                  <a:cs typeface="+mn-cs"/>
                  <a:sym typeface="Helvetica"/>
                </a:defRPr>
              </a:lvl1pPr>
            </a:lstStyle>
            <a:p>
              <a:r>
                <a:t>Regularizaciones Corporativas y Administrativas</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98" name="Rectángulo 2"/>
          <p:cNvSpPr txBox="1"/>
          <p:nvPr/>
        </p:nvSpPr>
        <p:spPr>
          <a:xfrm>
            <a:off x="2779476" y="1846140"/>
            <a:ext cx="5107945" cy="99720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171450" lvl="2" indent="-171450">
              <a:buSzPct val="100000"/>
              <a:buFont typeface="Arial"/>
              <a:buChar char="•"/>
              <a:defRPr sz="1600" b="1">
                <a:latin typeface="Cambria"/>
                <a:ea typeface="Cambria"/>
                <a:cs typeface="Cambria"/>
                <a:sym typeface="Cambria"/>
              </a:defRPr>
            </a:pPr>
            <a:r>
              <a:t>Hasta el 70% </a:t>
            </a:r>
            <a:r>
              <a:rPr b="0"/>
              <a:t>del costo total, </a:t>
            </a:r>
            <a:r>
              <a:t>sin rebasar $100,000.00,</a:t>
            </a:r>
            <a:r>
              <a:rPr b="0"/>
              <a:t> el 30% complementario deberá ser aportación del beneficiario como pago inicial del servicio y/o adquisición de manera anticipada</a:t>
            </a:r>
          </a:p>
        </p:txBody>
      </p:sp>
      <p:sp>
        <p:nvSpPr>
          <p:cNvPr id="199" name="Rectángulo 5"/>
          <p:cNvSpPr/>
          <p:nvPr/>
        </p:nvSpPr>
        <p:spPr>
          <a:xfrm>
            <a:off x="626282" y="1249712"/>
            <a:ext cx="4233102" cy="382276"/>
          </a:xfrm>
          <a:prstGeom prst="rect">
            <a:avLst/>
          </a:prstGeom>
          <a:solidFill>
            <a:srgbClr val="2F5597"/>
          </a:solidFill>
          <a:ln>
            <a:solidFill>
              <a:srgbClr val="556472"/>
            </a:solidFill>
          </a:ln>
          <a:extLst>
            <a:ext uri="{C572A759-6A51-4108-AA02-DFA0A04FC94B}">
              <ma14:wrappingTextBoxFlag xmlns="" xmlns:ma14="http://schemas.microsoft.com/office/mac/drawingml/2011/main" val="1"/>
            </a:ext>
          </a:extLst>
        </p:spPr>
        <p:txBody>
          <a:bodyPr lIns="45719" rIns="45719">
            <a:spAutoFit/>
          </a:bodyPr>
          <a:lstStyle>
            <a:lvl1pPr algn="ctr">
              <a:defRPr sz="2000" b="1" spc="300">
                <a:solidFill>
                  <a:srgbClr val="FFFFFF"/>
                </a:solidFill>
                <a:latin typeface="Cambria"/>
                <a:ea typeface="Cambria"/>
                <a:cs typeface="Cambria"/>
                <a:sym typeface="Cambria"/>
              </a:defRPr>
            </a:lvl1pPr>
          </a:lstStyle>
          <a:p>
            <a:r>
              <a:t>Componente Acuícola</a:t>
            </a:r>
          </a:p>
        </p:txBody>
      </p:sp>
      <p:grpSp>
        <p:nvGrpSpPr>
          <p:cNvPr id="205" name="Lágrima 9"/>
          <p:cNvGrpSpPr/>
          <p:nvPr/>
        </p:nvGrpSpPr>
        <p:grpSpPr>
          <a:xfrm>
            <a:off x="626283" y="1846141"/>
            <a:ext cx="2081348" cy="2081348"/>
            <a:chOff x="0" y="0"/>
            <a:chExt cx="2081347" cy="2081347"/>
          </a:xfrm>
        </p:grpSpPr>
        <p:sp>
          <p:nvSpPr>
            <p:cNvPr id="203" name="Figura"/>
            <p:cNvSpPr/>
            <p:nvPr/>
          </p:nvSpPr>
          <p:spPr>
            <a:xfrm>
              <a:off x="0" y="0"/>
              <a:ext cx="2081348" cy="208134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2E75B6"/>
            </a:solidFill>
            <a:ln w="12700" cap="flat">
              <a:solidFill>
                <a:srgbClr val="556472"/>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04" name="Adquisición de infraestructura y equipo acuícola"/>
            <p:cNvSpPr txBox="1"/>
            <p:nvPr/>
          </p:nvSpPr>
          <p:spPr>
            <a:xfrm>
              <a:off x="350525" y="509377"/>
              <a:ext cx="1380298" cy="106259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600" b="1">
                  <a:solidFill>
                    <a:srgbClr val="FFFFFF"/>
                  </a:solidFill>
                  <a:latin typeface="+mn-lt"/>
                  <a:ea typeface="+mn-ea"/>
                  <a:cs typeface="+mn-cs"/>
                  <a:sym typeface="Helvetica"/>
                </a:defRPr>
              </a:lvl1pPr>
            </a:lstStyle>
            <a:p>
              <a:r>
                <a:t>Adquisición de infraestructura y equipo acuícola</a:t>
              </a:r>
            </a:p>
          </p:txBody>
        </p:sp>
      </p:grpSp>
      <p:sp>
        <p:nvSpPr>
          <p:cNvPr id="206" name="Rectángulo 10"/>
          <p:cNvSpPr txBox="1"/>
          <p:nvPr/>
        </p:nvSpPr>
        <p:spPr>
          <a:xfrm>
            <a:off x="6659145" y="4071180"/>
            <a:ext cx="5107945" cy="214020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171450" lvl="2" indent="-171450">
              <a:buSzPct val="100000"/>
              <a:buFont typeface="Arial"/>
              <a:buChar char="•"/>
              <a:defRPr sz="1600" b="1">
                <a:latin typeface="Cambria"/>
                <a:ea typeface="Cambria"/>
                <a:cs typeface="Cambria"/>
                <a:sym typeface="Cambria"/>
              </a:defRPr>
            </a:pPr>
            <a:r>
              <a:t>Hasta el 70% </a:t>
            </a:r>
            <a:r>
              <a:rPr b="0"/>
              <a:t>del costo total, </a:t>
            </a:r>
            <a:r>
              <a:t>sin rebasar $50,000.00</a:t>
            </a:r>
            <a:r>
              <a:rPr b="0"/>
              <a:t>, el 30% complementario deberá ser aportación inicial del beneficiario de manera anticipada; otorgándose este apoyo por única vez por Unidad Económica, con excepción de una valoración por contingencia natural.</a:t>
            </a:r>
          </a:p>
          <a:p>
            <a:pPr marL="171450" lvl="2" indent="-171450">
              <a:buSzPct val="100000"/>
              <a:buFont typeface="Arial"/>
              <a:buChar char="•"/>
              <a:defRPr sz="1600">
                <a:latin typeface="Cambria"/>
                <a:ea typeface="Cambria"/>
                <a:cs typeface="Cambria"/>
                <a:sym typeface="Cambria"/>
              </a:defRPr>
            </a:pPr>
            <a:endParaRPr b="0"/>
          </a:p>
          <a:p>
            <a:pPr marL="171450" lvl="2" indent="-171450">
              <a:buSzPct val="100000"/>
              <a:buFont typeface="Arial"/>
              <a:buChar char="•"/>
              <a:defRPr sz="1600">
                <a:latin typeface="Cambria"/>
                <a:ea typeface="Cambria"/>
                <a:cs typeface="Cambria"/>
                <a:sym typeface="Cambria"/>
              </a:defRPr>
            </a:pPr>
            <a:r>
              <a:t>Se podrán reconocer las inversiones que se hayan realizado en el presente ejercicio fiscal, siempre que estas sean posteriores al ingreso de su solicitud.</a:t>
            </a:r>
          </a:p>
        </p:txBody>
      </p:sp>
      <p:grpSp>
        <p:nvGrpSpPr>
          <p:cNvPr id="209" name="Lágrima 11"/>
          <p:cNvGrpSpPr/>
          <p:nvPr/>
        </p:nvGrpSpPr>
        <p:grpSpPr>
          <a:xfrm>
            <a:off x="4410157" y="4298157"/>
            <a:ext cx="2081349" cy="2081349"/>
            <a:chOff x="0" y="0"/>
            <a:chExt cx="2081347" cy="2081347"/>
          </a:xfrm>
        </p:grpSpPr>
        <p:sp>
          <p:nvSpPr>
            <p:cNvPr id="207" name="Figura"/>
            <p:cNvSpPr/>
            <p:nvPr/>
          </p:nvSpPr>
          <p:spPr>
            <a:xfrm>
              <a:off x="0" y="0"/>
              <a:ext cx="2081348" cy="208134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548235"/>
            </a:solidFill>
            <a:ln w="12700" cap="flat">
              <a:solidFill>
                <a:srgbClr val="556472"/>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08" name="Adquisición de Semilla de moluscos bivalvos"/>
            <p:cNvSpPr txBox="1"/>
            <p:nvPr/>
          </p:nvSpPr>
          <p:spPr>
            <a:xfrm>
              <a:off x="350525" y="509377"/>
              <a:ext cx="1380298" cy="106259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600" b="1">
                  <a:solidFill>
                    <a:srgbClr val="FFFFFF"/>
                  </a:solidFill>
                  <a:latin typeface="+mn-lt"/>
                  <a:ea typeface="+mn-ea"/>
                  <a:cs typeface="+mn-cs"/>
                  <a:sym typeface="Helvetica"/>
                </a:defRPr>
              </a:lvl1pPr>
            </a:lstStyle>
            <a:p>
              <a:r>
                <a:t>Adquisición de Semilla de moluscos bivalvos </a:t>
              </a:r>
            </a:p>
          </p:txBody>
        </p:sp>
      </p:grpSp>
      <p:pic>
        <p:nvPicPr>
          <p:cNvPr id="210" name="Imagen 12" descr="Imagen 12"/>
          <p:cNvPicPr>
            <a:picLocks noChangeAspect="1"/>
          </p:cNvPicPr>
          <p:nvPr/>
        </p:nvPicPr>
        <p:blipFill>
          <a:blip r:embed="rId3"/>
          <a:stretch>
            <a:fillRect/>
          </a:stretch>
        </p:blipFill>
        <p:spPr>
          <a:xfrm>
            <a:off x="7797117" y="1516293"/>
            <a:ext cx="2832000" cy="2124001"/>
          </a:xfrm>
          <a:prstGeom prst="rect">
            <a:avLst/>
          </a:prstGeom>
          <a:ln>
            <a:solidFill>
              <a:srgbClr val="FFFFFF"/>
            </a:solidFill>
          </a:ln>
        </p:spPr>
      </p:pic>
      <p:pic>
        <p:nvPicPr>
          <p:cNvPr id="211" name="Imagen 13" descr="Imagen 13"/>
          <p:cNvPicPr>
            <a:picLocks noChangeAspect="1"/>
          </p:cNvPicPr>
          <p:nvPr/>
        </p:nvPicPr>
        <p:blipFill>
          <a:blip r:embed="rId4"/>
          <a:stretch>
            <a:fillRect/>
          </a:stretch>
        </p:blipFill>
        <p:spPr>
          <a:xfrm>
            <a:off x="1130208" y="4276830"/>
            <a:ext cx="2832001" cy="2124001"/>
          </a:xfrm>
          <a:prstGeom prst="rect">
            <a:avLst/>
          </a:prstGeom>
          <a:ln>
            <a:solidFill>
              <a:srgbClr val="FFFFFF"/>
            </a:solid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13" name="Rectángulo 2"/>
          <p:cNvSpPr txBox="1"/>
          <p:nvPr/>
        </p:nvSpPr>
        <p:spPr>
          <a:xfrm>
            <a:off x="3930639" y="2436099"/>
            <a:ext cx="7172244" cy="76860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171450" lvl="2" indent="-171450">
              <a:buSzPct val="100000"/>
              <a:buFont typeface="Arial"/>
              <a:buChar char="•"/>
              <a:defRPr sz="1600">
                <a:latin typeface="Cambria"/>
                <a:ea typeface="Cambria"/>
                <a:cs typeface="Cambria"/>
                <a:sym typeface="Cambria"/>
              </a:defRPr>
            </a:pPr>
            <a:r>
              <a:rPr dirty="0"/>
              <a:t>El </a:t>
            </a:r>
            <a:r>
              <a:rPr dirty="0" err="1"/>
              <a:t>monto</a:t>
            </a:r>
            <a:r>
              <a:rPr dirty="0"/>
              <a:t> </a:t>
            </a:r>
            <a:r>
              <a:rPr dirty="0" err="1"/>
              <a:t>máximo</a:t>
            </a:r>
            <a:r>
              <a:rPr dirty="0"/>
              <a:t> de </a:t>
            </a:r>
            <a:r>
              <a:rPr dirty="0" err="1"/>
              <a:t>apoyo</a:t>
            </a:r>
            <a:r>
              <a:rPr dirty="0"/>
              <a:t> </a:t>
            </a:r>
            <a:r>
              <a:rPr dirty="0" err="1"/>
              <a:t>estatal</a:t>
            </a:r>
            <a:r>
              <a:rPr dirty="0"/>
              <a:t> </a:t>
            </a:r>
            <a:r>
              <a:rPr dirty="0" err="1"/>
              <a:t>será</a:t>
            </a:r>
            <a:r>
              <a:rPr dirty="0"/>
              <a:t> de hasta </a:t>
            </a:r>
            <a:r>
              <a:rPr b="1" dirty="0"/>
              <a:t>75 mil pesos </a:t>
            </a:r>
            <a:r>
              <a:rPr dirty="0"/>
              <a:t>por </a:t>
            </a:r>
            <a:r>
              <a:rPr dirty="0" err="1"/>
              <a:t>unidad</a:t>
            </a:r>
            <a:r>
              <a:rPr dirty="0"/>
              <a:t> de </a:t>
            </a:r>
            <a:r>
              <a:rPr dirty="0" err="1"/>
              <a:t>producción</a:t>
            </a:r>
            <a:r>
              <a:rPr dirty="0"/>
              <a:t> o </a:t>
            </a:r>
            <a:r>
              <a:rPr b="1" dirty="0"/>
              <a:t>hasta el 50% </a:t>
            </a:r>
            <a:r>
              <a:rPr dirty="0"/>
              <a:t>del </a:t>
            </a:r>
            <a:r>
              <a:rPr dirty="0" err="1"/>
              <a:t>importe</a:t>
            </a:r>
            <a:r>
              <a:rPr dirty="0"/>
              <a:t> total de la </a:t>
            </a:r>
            <a:r>
              <a:rPr dirty="0" err="1"/>
              <a:t>inversión</a:t>
            </a:r>
            <a:r>
              <a:rPr dirty="0"/>
              <a:t> que </a:t>
            </a:r>
            <a:r>
              <a:rPr dirty="0" err="1"/>
              <a:t>realice</a:t>
            </a:r>
            <a:r>
              <a:rPr dirty="0"/>
              <a:t> el </a:t>
            </a:r>
            <a:r>
              <a:rPr dirty="0" err="1"/>
              <a:t>beneficiario</a:t>
            </a:r>
            <a:r>
              <a:rPr dirty="0"/>
              <a:t> con IVA </a:t>
            </a:r>
            <a:r>
              <a:rPr dirty="0" err="1"/>
              <a:t>incluido</a:t>
            </a:r>
            <a:r>
              <a:rPr dirty="0"/>
              <a:t>.</a:t>
            </a:r>
          </a:p>
        </p:txBody>
      </p:sp>
      <p:sp>
        <p:nvSpPr>
          <p:cNvPr id="214" name="Rectángulo 5"/>
          <p:cNvSpPr/>
          <p:nvPr/>
        </p:nvSpPr>
        <p:spPr>
          <a:xfrm>
            <a:off x="626282" y="1249712"/>
            <a:ext cx="4233102" cy="382276"/>
          </a:xfrm>
          <a:prstGeom prst="rect">
            <a:avLst/>
          </a:prstGeom>
          <a:solidFill>
            <a:srgbClr val="2F5597"/>
          </a:solidFill>
          <a:ln>
            <a:solidFill>
              <a:srgbClr val="556472"/>
            </a:solidFill>
          </a:ln>
          <a:extLst>
            <a:ext uri="{C572A759-6A51-4108-AA02-DFA0A04FC94B}">
              <ma14:wrappingTextBoxFlag xmlns="" xmlns:ma14="http://schemas.microsoft.com/office/mac/drawingml/2011/main" val="1"/>
            </a:ext>
          </a:extLst>
        </p:spPr>
        <p:txBody>
          <a:bodyPr lIns="45719" rIns="45719">
            <a:spAutoFit/>
          </a:bodyPr>
          <a:lstStyle>
            <a:lvl1pPr algn="ctr">
              <a:defRPr sz="2000" b="1" spc="300">
                <a:solidFill>
                  <a:srgbClr val="FFFFFF"/>
                </a:solidFill>
                <a:latin typeface="Cambria"/>
                <a:ea typeface="Cambria"/>
                <a:cs typeface="Cambria"/>
                <a:sym typeface="Cambria"/>
              </a:defRPr>
            </a:lvl1pPr>
          </a:lstStyle>
          <a:p>
            <a:r>
              <a:t>Componente Acuícola</a:t>
            </a:r>
          </a:p>
        </p:txBody>
      </p:sp>
      <p:grpSp>
        <p:nvGrpSpPr>
          <p:cNvPr id="220" name="Lágrima 9"/>
          <p:cNvGrpSpPr/>
          <p:nvPr/>
        </p:nvGrpSpPr>
        <p:grpSpPr>
          <a:xfrm>
            <a:off x="916826" y="1849446"/>
            <a:ext cx="2700393" cy="2595231"/>
            <a:chOff x="0" y="0"/>
            <a:chExt cx="2700391" cy="2595229"/>
          </a:xfrm>
        </p:grpSpPr>
        <p:sp>
          <p:nvSpPr>
            <p:cNvPr id="218" name="Figura"/>
            <p:cNvSpPr/>
            <p:nvPr/>
          </p:nvSpPr>
          <p:spPr>
            <a:xfrm>
              <a:off x="-1" y="0"/>
              <a:ext cx="2700392" cy="259523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C55A11"/>
            </a:solidFill>
            <a:ln w="12700" cap="flat">
              <a:solidFill>
                <a:srgbClr val="556472"/>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19" name="Infraestructura, equipamiento e instalaciones para el funcionamiento de Microindustrias vinculadas con la actividad Acuícola"/>
            <p:cNvSpPr txBox="1"/>
            <p:nvPr/>
          </p:nvSpPr>
          <p:spPr>
            <a:xfrm>
              <a:off x="441183" y="385318"/>
              <a:ext cx="1818026" cy="182459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600" b="1">
                  <a:solidFill>
                    <a:srgbClr val="FFFFFF"/>
                  </a:solidFill>
                  <a:latin typeface="+mn-lt"/>
                  <a:ea typeface="+mn-ea"/>
                  <a:cs typeface="+mn-cs"/>
                  <a:sym typeface="Helvetica"/>
                </a:defRPr>
              </a:lvl1pPr>
            </a:lstStyle>
            <a:p>
              <a:r>
                <a:t>Infraestructura, equipamiento e instalaciones para el funcionamiento de Microindustrias vinculadas con la actividad Acuícola </a:t>
              </a:r>
            </a:p>
          </p:txBody>
        </p:sp>
      </p:grpSp>
      <p:pic>
        <p:nvPicPr>
          <p:cNvPr id="221" name="Imagen 12" descr="Imagen 12"/>
          <p:cNvPicPr>
            <a:picLocks noChangeAspect="1"/>
          </p:cNvPicPr>
          <p:nvPr/>
        </p:nvPicPr>
        <p:blipFill>
          <a:blip r:embed="rId3"/>
          <a:stretch>
            <a:fillRect/>
          </a:stretch>
        </p:blipFill>
        <p:spPr>
          <a:xfrm>
            <a:off x="6122122" y="4583832"/>
            <a:ext cx="3294000" cy="2196001"/>
          </a:xfrm>
          <a:prstGeom prst="rect">
            <a:avLst/>
          </a:prstGeom>
          <a:ln>
            <a:solidFill>
              <a:srgbClr val="FFFFFF"/>
            </a:solidFill>
          </a:ln>
        </p:spPr>
      </p:pic>
      <p:pic>
        <p:nvPicPr>
          <p:cNvPr id="222" name="Imagen 13" descr="Imagen 13"/>
          <p:cNvPicPr>
            <a:picLocks noChangeAspect="1"/>
          </p:cNvPicPr>
          <p:nvPr/>
        </p:nvPicPr>
        <p:blipFill>
          <a:blip r:embed="rId4"/>
          <a:stretch>
            <a:fillRect/>
          </a:stretch>
        </p:blipFill>
        <p:spPr>
          <a:xfrm>
            <a:off x="705889" y="4583831"/>
            <a:ext cx="2928001" cy="2196001"/>
          </a:xfrm>
          <a:prstGeom prst="rect">
            <a:avLst/>
          </a:prstGeom>
          <a:ln>
            <a:solidFill>
              <a:srgbClr val="FFFFFF"/>
            </a:solidFill>
          </a:ln>
        </p:spPr>
      </p:pic>
      <p:pic>
        <p:nvPicPr>
          <p:cNvPr id="223" name="Imagen 14" descr="Imagen 14"/>
          <p:cNvPicPr>
            <a:picLocks noChangeAspect="1"/>
          </p:cNvPicPr>
          <p:nvPr/>
        </p:nvPicPr>
        <p:blipFill>
          <a:blip r:embed="rId5"/>
          <a:stretch>
            <a:fillRect/>
          </a:stretch>
        </p:blipFill>
        <p:spPr>
          <a:xfrm>
            <a:off x="3562060" y="4583832"/>
            <a:ext cx="2928001" cy="2196001"/>
          </a:xfrm>
          <a:prstGeom prst="rect">
            <a:avLst/>
          </a:prstGeom>
          <a:ln>
            <a:solidFill>
              <a:srgbClr val="FFFFFF"/>
            </a:solidFill>
          </a:ln>
        </p:spPr>
      </p:pic>
      <p:pic>
        <p:nvPicPr>
          <p:cNvPr id="224" name="Imagen 15" descr="Imagen 15"/>
          <p:cNvPicPr>
            <a:picLocks noChangeAspect="1"/>
          </p:cNvPicPr>
          <p:nvPr/>
        </p:nvPicPr>
        <p:blipFill>
          <a:blip r:embed="rId6"/>
          <a:srcRect t="24423" b="11520"/>
          <a:stretch>
            <a:fillRect/>
          </a:stretch>
        </p:blipFill>
        <p:spPr>
          <a:xfrm>
            <a:off x="9346232" y="4583832"/>
            <a:ext cx="2571122" cy="2196002"/>
          </a:xfrm>
          <a:prstGeom prst="rect">
            <a:avLst/>
          </a:prstGeom>
          <a:ln>
            <a:solidFill>
              <a:srgbClr val="FFFFFF"/>
            </a:solid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26" name="Rectángulo 2"/>
          <p:cNvSpPr/>
          <p:nvPr/>
        </p:nvSpPr>
        <p:spPr>
          <a:xfrm>
            <a:off x="2071906" y="5055963"/>
            <a:ext cx="8048188" cy="1200329"/>
          </a:xfrm>
          <a:prstGeom prst="rect">
            <a:avLst/>
          </a:prstGeom>
          <a:gradFill>
            <a:gsLst>
              <a:gs pos="0">
                <a:schemeClr val="accent1">
                  <a:lumMod val="5000"/>
                  <a:lumOff val="95000"/>
                </a:schemeClr>
              </a:gs>
              <a:gs pos="39000">
                <a:schemeClr val="accent1">
                  <a:lumMod val="45000"/>
                  <a:lumOff val="55000"/>
                </a:schemeClr>
              </a:gs>
              <a:gs pos="71000">
                <a:schemeClr val="accent1">
                  <a:lumMod val="45000"/>
                  <a:lumOff val="55000"/>
                </a:schemeClr>
              </a:gs>
              <a:gs pos="20000">
                <a:schemeClr val="accent1">
                  <a:lumMod val="30000"/>
                  <a:lumOff val="70000"/>
                </a:schemeClr>
              </a:gs>
            </a:gsLst>
            <a:lin ang="5400000" scaled="1"/>
          </a:gradFill>
          <a:ln w="12700">
            <a:solidFill>
              <a:schemeClr val="accent5"/>
            </a:solidFill>
            <a:miter/>
          </a:ln>
          <a:extLst>
            <a:ext uri="{C572A759-6A51-4108-AA02-DFA0A04FC94B}">
              <ma14:wrappingTextBoxFlag xmlns="" xmlns:ma14="http://schemas.microsoft.com/office/mac/drawingml/2011/main" val="1"/>
            </a:ext>
          </a:extLst>
        </p:spPr>
        <p:txBody>
          <a:bodyPr lIns="45719" rIns="45719">
            <a:spAutoFit/>
          </a:bodyPr>
          <a:lstStyle/>
          <a:p>
            <a:pPr lvl="2" indent="0" algn="just">
              <a:defRPr b="1">
                <a:latin typeface="Cambria"/>
                <a:ea typeface="Cambria"/>
                <a:cs typeface="Cambria"/>
                <a:sym typeface="Cambria"/>
              </a:defRPr>
            </a:pPr>
            <a:r>
              <a:rPr dirty="0"/>
              <a:t>Hasta el 70% del </a:t>
            </a:r>
            <a:r>
              <a:rPr dirty="0" err="1"/>
              <a:t>costo</a:t>
            </a:r>
            <a:r>
              <a:rPr dirty="0"/>
              <a:t> total, que </a:t>
            </a:r>
            <a:r>
              <a:rPr dirty="0" err="1"/>
              <a:t>fluctúa</a:t>
            </a:r>
            <a:r>
              <a:rPr dirty="0"/>
              <a:t> entre 30 y 150 mil pesos, </a:t>
            </a:r>
            <a:r>
              <a:rPr dirty="0" err="1"/>
              <a:t>dependiendo</a:t>
            </a:r>
            <a:r>
              <a:rPr dirty="0"/>
              <a:t> del </a:t>
            </a:r>
            <a:r>
              <a:rPr dirty="0" err="1"/>
              <a:t>estudio</a:t>
            </a:r>
            <a:r>
              <a:rPr dirty="0"/>
              <a:t> o </a:t>
            </a:r>
            <a:r>
              <a:rPr dirty="0" err="1"/>
              <a:t>proyecto</a:t>
            </a:r>
            <a:r>
              <a:rPr dirty="0"/>
              <a:t>. El 30% </a:t>
            </a:r>
            <a:r>
              <a:rPr dirty="0" err="1"/>
              <a:t>complementario</a:t>
            </a:r>
            <a:r>
              <a:rPr dirty="0"/>
              <a:t> </a:t>
            </a:r>
            <a:r>
              <a:rPr dirty="0" err="1"/>
              <a:t>deberá</a:t>
            </a:r>
            <a:r>
              <a:rPr dirty="0"/>
              <a:t> ser </a:t>
            </a:r>
            <a:r>
              <a:rPr dirty="0" err="1"/>
              <a:t>aportación</a:t>
            </a:r>
            <a:r>
              <a:rPr dirty="0"/>
              <a:t> del </a:t>
            </a:r>
            <a:r>
              <a:rPr dirty="0" err="1"/>
              <a:t>beneficiario</a:t>
            </a:r>
            <a:r>
              <a:rPr dirty="0"/>
              <a:t> </a:t>
            </a:r>
            <a:r>
              <a:rPr dirty="0" err="1"/>
              <a:t>como</a:t>
            </a:r>
            <a:r>
              <a:rPr dirty="0"/>
              <a:t> </a:t>
            </a:r>
            <a:r>
              <a:rPr dirty="0" err="1"/>
              <a:t>pago</a:t>
            </a:r>
            <a:r>
              <a:rPr dirty="0"/>
              <a:t> </a:t>
            </a:r>
            <a:r>
              <a:rPr dirty="0" err="1"/>
              <a:t>inicial</a:t>
            </a:r>
            <a:r>
              <a:rPr dirty="0"/>
              <a:t> del</a:t>
            </a:r>
            <a:r>
              <a:rPr lang="es-MX" dirty="0"/>
              <a:t> </a:t>
            </a:r>
            <a:r>
              <a:rPr dirty="0" err="1"/>
              <a:t>Estudio</a:t>
            </a:r>
            <a:r>
              <a:rPr dirty="0"/>
              <a:t> de </a:t>
            </a:r>
            <a:r>
              <a:rPr dirty="0" err="1"/>
              <a:t>manera</a:t>
            </a:r>
            <a:r>
              <a:rPr dirty="0"/>
              <a:t> </a:t>
            </a:r>
            <a:r>
              <a:rPr dirty="0" err="1"/>
              <a:t>anticipada</a:t>
            </a:r>
            <a:r>
              <a:rPr dirty="0"/>
              <a:t>.</a:t>
            </a:r>
          </a:p>
        </p:txBody>
      </p:sp>
      <p:sp>
        <p:nvSpPr>
          <p:cNvPr id="227" name="Rectángulo 5"/>
          <p:cNvSpPr/>
          <p:nvPr/>
        </p:nvSpPr>
        <p:spPr>
          <a:xfrm>
            <a:off x="626282" y="1554249"/>
            <a:ext cx="8003910" cy="382276"/>
          </a:xfrm>
          <a:prstGeom prst="rect">
            <a:avLst/>
          </a:prstGeom>
          <a:solidFill>
            <a:srgbClr val="843C0B"/>
          </a:solidFill>
          <a:ln>
            <a:solidFill>
              <a:srgbClr val="556472"/>
            </a:solidFill>
          </a:ln>
          <a:extLst>
            <a:ext uri="{C572A759-6A51-4108-AA02-DFA0A04FC94B}">
              <ma14:wrappingTextBoxFlag xmlns="" xmlns:ma14="http://schemas.microsoft.com/office/mac/drawingml/2011/main" val="1"/>
            </a:ext>
          </a:extLst>
        </p:spPr>
        <p:txBody>
          <a:bodyPr lIns="45719" rIns="45719">
            <a:spAutoFit/>
          </a:bodyPr>
          <a:lstStyle>
            <a:lvl1pPr algn="ctr">
              <a:defRPr sz="2000" b="1" spc="300">
                <a:solidFill>
                  <a:srgbClr val="FFFFFF"/>
                </a:solidFill>
                <a:latin typeface="Cambria"/>
                <a:ea typeface="Cambria"/>
                <a:cs typeface="Cambria"/>
                <a:sym typeface="Cambria"/>
              </a:defRPr>
            </a:lvl1pPr>
          </a:lstStyle>
          <a:p>
            <a:r>
              <a:t>Componente Elaboración de Estudios y Proyectos</a:t>
            </a:r>
          </a:p>
        </p:txBody>
      </p:sp>
      <p:grpSp>
        <p:nvGrpSpPr>
          <p:cNvPr id="233" name="Lágrima 9"/>
          <p:cNvGrpSpPr/>
          <p:nvPr/>
        </p:nvGrpSpPr>
        <p:grpSpPr>
          <a:xfrm>
            <a:off x="626281" y="2467150"/>
            <a:ext cx="2081349" cy="2081349"/>
            <a:chOff x="0" y="0"/>
            <a:chExt cx="2081347" cy="2081347"/>
          </a:xfrm>
        </p:grpSpPr>
        <p:sp>
          <p:nvSpPr>
            <p:cNvPr id="231" name="Figura"/>
            <p:cNvSpPr/>
            <p:nvPr/>
          </p:nvSpPr>
          <p:spPr>
            <a:xfrm rot="5400000">
              <a:off x="0" y="0"/>
              <a:ext cx="2081349" cy="208134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2E75B6"/>
            </a:solidFill>
            <a:ln w="12700" cap="flat">
              <a:solidFill>
                <a:srgbClr val="556472"/>
              </a:solidFill>
              <a:prstDash val="solid"/>
              <a:miter lim="800000"/>
            </a:ln>
            <a:effectLst/>
          </p:spPr>
          <p:txBody>
            <a:bodyPr wrap="square" lIns="45719" tIns="45719" rIns="45719" bIns="45719" numCol="1" anchor="ctr">
              <a:noAutofit/>
            </a:bodyPr>
            <a:lstStyle/>
            <a:p>
              <a:pPr algn="ctr">
                <a:defRPr sz="1600" b="1">
                  <a:solidFill>
                    <a:srgbClr val="FFFFFF"/>
                  </a:solidFill>
                  <a:latin typeface="+mn-lt"/>
                  <a:ea typeface="+mn-ea"/>
                  <a:cs typeface="+mn-cs"/>
                  <a:sym typeface="Helvetica"/>
                </a:defRPr>
              </a:pPr>
              <a:endParaRPr/>
            </a:p>
          </p:txBody>
        </p:sp>
        <p:sp>
          <p:nvSpPr>
            <p:cNvPr id="232" name="Elaboración Estudio de solicitud única ZOFEMAT (Zona Federal Marítimo Terrestre)."/>
            <p:cNvSpPr txBox="1"/>
            <p:nvPr/>
          </p:nvSpPr>
          <p:spPr>
            <a:xfrm>
              <a:off x="350526" y="277974"/>
              <a:ext cx="1380297" cy="15254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600" b="1">
                  <a:solidFill>
                    <a:srgbClr val="FFFFFF"/>
                  </a:solidFill>
                  <a:latin typeface="+mn-lt"/>
                  <a:ea typeface="+mn-ea"/>
                  <a:cs typeface="+mn-cs"/>
                  <a:sym typeface="Helvetica"/>
                </a:defRPr>
              </a:pPr>
              <a:r>
                <a:t>Elaboración Estudio de solicitud única ZOFEMAT </a:t>
              </a:r>
              <a:r>
                <a:rPr sz="1400"/>
                <a:t>(Zona Federal Marítimo Terrestre).</a:t>
              </a:r>
            </a:p>
          </p:txBody>
        </p:sp>
      </p:grpSp>
      <p:grpSp>
        <p:nvGrpSpPr>
          <p:cNvPr id="236" name="Lágrima 14"/>
          <p:cNvGrpSpPr/>
          <p:nvPr/>
        </p:nvGrpSpPr>
        <p:grpSpPr>
          <a:xfrm>
            <a:off x="2955825" y="2474929"/>
            <a:ext cx="2081349" cy="2081349"/>
            <a:chOff x="0" y="0"/>
            <a:chExt cx="2081347" cy="2081347"/>
          </a:xfrm>
        </p:grpSpPr>
        <p:sp>
          <p:nvSpPr>
            <p:cNvPr id="234" name="Figura"/>
            <p:cNvSpPr/>
            <p:nvPr/>
          </p:nvSpPr>
          <p:spPr>
            <a:xfrm rot="5400000">
              <a:off x="0" y="0"/>
              <a:ext cx="2081349" cy="208134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548235"/>
            </a:solidFill>
            <a:ln w="12700" cap="flat">
              <a:solidFill>
                <a:srgbClr val="556472"/>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35" name="Manifestación de Impacto  Ambiental"/>
            <p:cNvSpPr txBox="1"/>
            <p:nvPr/>
          </p:nvSpPr>
          <p:spPr>
            <a:xfrm>
              <a:off x="350526" y="636377"/>
              <a:ext cx="1380297" cy="80859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600" b="1">
                  <a:solidFill>
                    <a:srgbClr val="FFFFFF"/>
                  </a:solidFill>
                  <a:latin typeface="+mn-lt"/>
                  <a:ea typeface="+mn-ea"/>
                  <a:cs typeface="+mn-cs"/>
                  <a:sym typeface="Helvetica"/>
                </a:defRPr>
              </a:lvl1pPr>
            </a:lstStyle>
            <a:p>
              <a:r>
                <a:t>Manifestación de Impacto  Ambiental</a:t>
              </a:r>
            </a:p>
          </p:txBody>
        </p:sp>
      </p:grpSp>
      <p:grpSp>
        <p:nvGrpSpPr>
          <p:cNvPr id="239" name="Lágrima 15"/>
          <p:cNvGrpSpPr/>
          <p:nvPr/>
        </p:nvGrpSpPr>
        <p:grpSpPr>
          <a:xfrm>
            <a:off x="5198282" y="2543729"/>
            <a:ext cx="2081348" cy="2081348"/>
            <a:chOff x="0" y="0"/>
            <a:chExt cx="2081347" cy="2081347"/>
          </a:xfrm>
        </p:grpSpPr>
        <p:sp>
          <p:nvSpPr>
            <p:cNvPr id="237" name="Figura"/>
            <p:cNvSpPr/>
            <p:nvPr/>
          </p:nvSpPr>
          <p:spPr>
            <a:xfrm rot="5400000">
              <a:off x="0" y="0"/>
              <a:ext cx="2081349" cy="208134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chemeClr val="accent2"/>
            </a:solidFill>
            <a:ln w="12700" cap="flat">
              <a:solidFill>
                <a:srgbClr val="556472"/>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38" name="Estudio de Prefactibilidad y/o factibilidad"/>
            <p:cNvSpPr txBox="1"/>
            <p:nvPr/>
          </p:nvSpPr>
          <p:spPr>
            <a:xfrm>
              <a:off x="350526" y="636377"/>
              <a:ext cx="1380297" cy="80859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600" b="1">
                  <a:solidFill>
                    <a:srgbClr val="FFFFFF"/>
                  </a:solidFill>
                  <a:latin typeface="+mn-lt"/>
                  <a:ea typeface="+mn-ea"/>
                  <a:cs typeface="+mn-cs"/>
                  <a:sym typeface="Helvetica"/>
                </a:defRPr>
              </a:lvl1pPr>
            </a:lstStyle>
            <a:p>
              <a:r>
                <a:t>Estudio de Prefactibilidad y/o factibilidad </a:t>
              </a:r>
            </a:p>
          </p:txBody>
        </p:sp>
      </p:grpSp>
      <p:grpSp>
        <p:nvGrpSpPr>
          <p:cNvPr id="242" name="Lágrima 16"/>
          <p:cNvGrpSpPr/>
          <p:nvPr/>
        </p:nvGrpSpPr>
        <p:grpSpPr>
          <a:xfrm>
            <a:off x="7440738" y="2467150"/>
            <a:ext cx="2081349" cy="2081349"/>
            <a:chOff x="0" y="0"/>
            <a:chExt cx="2081347" cy="2081347"/>
          </a:xfrm>
        </p:grpSpPr>
        <p:sp>
          <p:nvSpPr>
            <p:cNvPr id="240" name="Figura"/>
            <p:cNvSpPr/>
            <p:nvPr/>
          </p:nvSpPr>
          <p:spPr>
            <a:xfrm rot="5400000">
              <a:off x="0" y="0"/>
              <a:ext cx="2081349" cy="208134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BF9000"/>
            </a:solidFill>
            <a:ln w="12700" cap="flat">
              <a:solidFill>
                <a:srgbClr val="556472"/>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41" name="Protocolo para obtención Permiso de Pesca y/o acuacultura de Fomento"/>
            <p:cNvSpPr txBox="1"/>
            <p:nvPr/>
          </p:nvSpPr>
          <p:spPr>
            <a:xfrm>
              <a:off x="350526" y="255377"/>
              <a:ext cx="1380297" cy="157059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600" b="1">
                  <a:solidFill>
                    <a:srgbClr val="FFFFFF"/>
                  </a:solidFill>
                  <a:latin typeface="+mn-lt"/>
                  <a:ea typeface="+mn-ea"/>
                  <a:cs typeface="+mn-cs"/>
                  <a:sym typeface="Helvetica"/>
                </a:defRPr>
              </a:lvl1pPr>
            </a:lstStyle>
            <a:p>
              <a:r>
                <a:t>Protocolo para obtención Permiso de Pesca y/o acuacultura de Fomento </a:t>
              </a:r>
            </a:p>
          </p:txBody>
        </p:sp>
      </p:grpSp>
      <p:grpSp>
        <p:nvGrpSpPr>
          <p:cNvPr id="245" name="Lágrima 17"/>
          <p:cNvGrpSpPr/>
          <p:nvPr/>
        </p:nvGrpSpPr>
        <p:grpSpPr>
          <a:xfrm>
            <a:off x="9731461" y="2467150"/>
            <a:ext cx="2081349" cy="2081349"/>
            <a:chOff x="0" y="0"/>
            <a:chExt cx="2081347" cy="2081347"/>
          </a:xfrm>
        </p:grpSpPr>
        <p:sp>
          <p:nvSpPr>
            <p:cNvPr id="243" name="Figura"/>
            <p:cNvSpPr/>
            <p:nvPr/>
          </p:nvSpPr>
          <p:spPr>
            <a:xfrm rot="5400000">
              <a:off x="0" y="0"/>
              <a:ext cx="2081349" cy="208134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1F4E79"/>
            </a:solidFill>
            <a:ln w="12700" cap="flat">
              <a:solidFill>
                <a:srgbClr val="556472"/>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44" name="Elaboración de estudios específicos"/>
            <p:cNvSpPr txBox="1"/>
            <p:nvPr/>
          </p:nvSpPr>
          <p:spPr>
            <a:xfrm>
              <a:off x="350526" y="636377"/>
              <a:ext cx="1380297" cy="80859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600" b="1">
                  <a:solidFill>
                    <a:srgbClr val="FFFFFF"/>
                  </a:solidFill>
                  <a:latin typeface="+mn-lt"/>
                  <a:ea typeface="+mn-ea"/>
                  <a:cs typeface="+mn-cs"/>
                  <a:sym typeface="Helvetica"/>
                </a:defRPr>
              </a:lvl1pPr>
            </a:lstStyle>
            <a:p>
              <a:r>
                <a:t>Elaboración de estudios específicos</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47" name="Rectángulo 2"/>
          <p:cNvSpPr txBox="1"/>
          <p:nvPr/>
        </p:nvSpPr>
        <p:spPr>
          <a:xfrm>
            <a:off x="4330337" y="2787177"/>
            <a:ext cx="7172244" cy="259740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171450" lvl="2" indent="-171450">
              <a:buSzPct val="100000"/>
              <a:buFont typeface="Arial"/>
              <a:buChar char="•"/>
              <a:defRPr sz="1600">
                <a:latin typeface="Cambria"/>
                <a:ea typeface="Cambria"/>
                <a:cs typeface="Cambria"/>
                <a:sym typeface="Cambria"/>
              </a:defRPr>
            </a:pPr>
            <a:r>
              <a:t>El monto máximo de apoyo estatal será de hasta </a:t>
            </a:r>
            <a:r>
              <a:rPr b="1"/>
              <a:t>de $1,000,000.00 </a:t>
            </a:r>
            <a:r>
              <a:t>por unidad de producción o </a:t>
            </a:r>
            <a:r>
              <a:rPr b="1"/>
              <a:t>hasta el 50% </a:t>
            </a:r>
            <a:r>
              <a:t>del importe total de la inversión que realice el beneficiario con IVA incluido.</a:t>
            </a:r>
          </a:p>
          <a:p>
            <a:pPr marL="171450" lvl="2" indent="-171450">
              <a:buSzPct val="100000"/>
              <a:buFont typeface="Arial"/>
              <a:buChar char="•"/>
              <a:defRPr sz="1600">
                <a:latin typeface="Cambria"/>
                <a:ea typeface="Cambria"/>
                <a:cs typeface="Cambria"/>
                <a:sym typeface="Cambria"/>
              </a:defRPr>
            </a:pPr>
            <a:endParaRPr/>
          </a:p>
          <a:p>
            <a:pPr marL="171450" lvl="2" indent="-171450">
              <a:buSzPct val="100000"/>
              <a:buFont typeface="Arial"/>
              <a:buChar char="•"/>
              <a:defRPr sz="1600">
                <a:latin typeface="Cambria"/>
                <a:ea typeface="Cambria"/>
                <a:cs typeface="Cambria"/>
                <a:sym typeface="Cambria"/>
              </a:defRPr>
            </a:pPr>
            <a:r>
              <a:t>Cuando la inversión que realice el beneficiario con IVA incluido corresponda a certificación, el monto máximo de apoyo será determinado por la CRyS de acuerdo a la solicitud que se presente y el apoyo que se otorgará no deberá ser superior al 50% (se requerirá proyecto de acuerdo al guion autorizado por la CRyS).</a:t>
            </a:r>
          </a:p>
          <a:p>
            <a:pPr marL="171450" lvl="2" indent="-171450">
              <a:buSzPct val="100000"/>
              <a:buFont typeface="Arial"/>
              <a:buChar char="•"/>
              <a:defRPr sz="1600">
                <a:latin typeface="Cambria"/>
                <a:ea typeface="Cambria"/>
                <a:cs typeface="Cambria"/>
                <a:sym typeface="Cambria"/>
              </a:defRPr>
            </a:pPr>
            <a:endParaRPr/>
          </a:p>
          <a:p>
            <a:pPr marL="171450" lvl="2" indent="-171450">
              <a:buSzPct val="100000"/>
              <a:buFont typeface="Arial"/>
              <a:buChar char="•"/>
              <a:defRPr sz="1600">
                <a:latin typeface="Cambria"/>
                <a:ea typeface="Cambria"/>
                <a:cs typeface="Cambria"/>
                <a:sym typeface="Cambria"/>
              </a:defRPr>
            </a:pPr>
            <a:r>
              <a:t>En ambos casos, considerando que no haya recibido o esté recibiendo incentivos por el mismo concepto de otros programas</a:t>
            </a:r>
          </a:p>
        </p:txBody>
      </p:sp>
      <p:sp>
        <p:nvSpPr>
          <p:cNvPr id="248" name="Rectángulo 5"/>
          <p:cNvSpPr/>
          <p:nvPr/>
        </p:nvSpPr>
        <p:spPr>
          <a:xfrm>
            <a:off x="626282" y="1874284"/>
            <a:ext cx="10825490" cy="674376"/>
          </a:xfrm>
          <a:prstGeom prst="rect">
            <a:avLst/>
          </a:prstGeom>
          <a:solidFill>
            <a:srgbClr val="3B3838"/>
          </a:solidFill>
          <a:ln>
            <a:solidFill>
              <a:srgbClr val="556472"/>
            </a:solidFill>
          </a:ln>
          <a:extLst>
            <a:ext uri="{C572A759-6A51-4108-AA02-DFA0A04FC94B}">
              <ma14:wrappingTextBoxFlag xmlns="" xmlns:ma14="http://schemas.microsoft.com/office/mac/drawingml/2011/main" val="1"/>
            </a:ext>
          </a:extLst>
        </p:spPr>
        <p:txBody>
          <a:bodyPr lIns="45719" rIns="45719">
            <a:spAutoFit/>
          </a:bodyPr>
          <a:lstStyle>
            <a:lvl1pPr>
              <a:defRPr sz="2000" b="1">
                <a:solidFill>
                  <a:srgbClr val="FFFFFF"/>
                </a:solidFill>
                <a:latin typeface="Cambria"/>
                <a:ea typeface="Cambria"/>
                <a:cs typeface="Cambria"/>
                <a:sym typeface="Cambria"/>
              </a:defRPr>
            </a:lvl1pPr>
          </a:lstStyle>
          <a:p>
            <a:r>
              <a:t>Componente fortalecimiento al desarrollo empresarial, a la generación de valor agregado y a la competitividad </a:t>
            </a:r>
          </a:p>
        </p:txBody>
      </p:sp>
      <p:grpSp>
        <p:nvGrpSpPr>
          <p:cNvPr id="254" name="Lágrima 9"/>
          <p:cNvGrpSpPr/>
          <p:nvPr/>
        </p:nvGrpSpPr>
        <p:grpSpPr>
          <a:xfrm>
            <a:off x="870121" y="3013056"/>
            <a:ext cx="2700393" cy="2595231"/>
            <a:chOff x="0" y="0"/>
            <a:chExt cx="2700391" cy="2595229"/>
          </a:xfrm>
        </p:grpSpPr>
        <p:sp>
          <p:nvSpPr>
            <p:cNvPr id="252" name="Figura"/>
            <p:cNvSpPr/>
            <p:nvPr/>
          </p:nvSpPr>
          <p:spPr>
            <a:xfrm>
              <a:off x="-1" y="0"/>
              <a:ext cx="2700392" cy="259523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C55A11"/>
            </a:solidFill>
            <a:ln w="12700" cap="flat">
              <a:solidFill>
                <a:srgbClr val="556472"/>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53" name="Construcción de infraestructura, maquinaria, instalaciones y equipamiento"/>
            <p:cNvSpPr txBox="1"/>
            <p:nvPr/>
          </p:nvSpPr>
          <p:spPr>
            <a:xfrm>
              <a:off x="441183" y="639318"/>
              <a:ext cx="1818026" cy="131659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600" b="1">
                  <a:solidFill>
                    <a:srgbClr val="FFFFFF"/>
                  </a:solidFill>
                  <a:latin typeface="+mn-lt"/>
                  <a:ea typeface="+mn-ea"/>
                  <a:cs typeface="+mn-cs"/>
                  <a:sym typeface="Helvetica"/>
                </a:defRPr>
              </a:lvl1pPr>
            </a:lstStyle>
            <a:p>
              <a:r>
                <a:t>Construcción de infraestructura, maquinaria, instalaciones y equipamiento</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graphicFrame>
        <p:nvGraphicFramePr>
          <p:cNvPr id="258" name="Gráfico 39"/>
          <p:cNvGraphicFramePr/>
          <p:nvPr/>
        </p:nvGraphicFramePr>
        <p:xfrm>
          <a:off x="5985335" y="3415763"/>
          <a:ext cx="5247641" cy="3079420"/>
        </p:xfrm>
        <a:graphic>
          <a:graphicData uri="http://schemas.openxmlformats.org/drawingml/2006/chart">
            <c:chart xmlns:c="http://schemas.openxmlformats.org/drawingml/2006/chart" xmlns:r="http://schemas.openxmlformats.org/officeDocument/2006/relationships" r:id="rId3"/>
          </a:graphicData>
        </a:graphic>
      </p:graphicFrame>
      <p:pic>
        <p:nvPicPr>
          <p:cNvPr id="259" name="Imagen 40" descr="Imagen 40"/>
          <p:cNvPicPr>
            <a:picLocks noChangeAspect="1"/>
          </p:cNvPicPr>
          <p:nvPr/>
        </p:nvPicPr>
        <p:blipFill>
          <a:blip r:embed="rId4"/>
          <a:stretch>
            <a:fillRect/>
          </a:stretch>
        </p:blipFill>
        <p:spPr>
          <a:xfrm>
            <a:off x="1245470" y="1129062"/>
            <a:ext cx="2680287" cy="1671690"/>
          </a:xfrm>
          <a:prstGeom prst="rect">
            <a:avLst/>
          </a:prstGeom>
          <a:ln w="12700">
            <a:miter lim="400000"/>
          </a:ln>
        </p:spPr>
      </p:pic>
      <p:graphicFrame>
        <p:nvGraphicFramePr>
          <p:cNvPr id="260" name="Tabla 3"/>
          <p:cNvGraphicFramePr/>
          <p:nvPr/>
        </p:nvGraphicFramePr>
        <p:xfrm>
          <a:off x="833592" y="3513494"/>
          <a:ext cx="3895724" cy="1367027"/>
        </p:xfrm>
        <a:graphic>
          <a:graphicData uri="http://schemas.openxmlformats.org/drawingml/2006/table">
            <a:tbl>
              <a:tblPr firstRow="1" firstCol="1" bandRow="1"/>
              <a:tblGrid>
                <a:gridCol w="1117775">
                  <a:extLst>
                    <a:ext uri="{9D8B030D-6E8A-4147-A177-3AD203B41FA5}">
                      <a16:colId xmlns="" xmlns:a16="http://schemas.microsoft.com/office/drawing/2014/main" val="20000"/>
                    </a:ext>
                  </a:extLst>
                </a:gridCol>
                <a:gridCol w="1036764">
                  <a:extLst>
                    <a:ext uri="{9D8B030D-6E8A-4147-A177-3AD203B41FA5}">
                      <a16:colId xmlns="" xmlns:a16="http://schemas.microsoft.com/office/drawing/2014/main" val="20001"/>
                    </a:ext>
                  </a:extLst>
                </a:gridCol>
                <a:gridCol w="868362">
                  <a:extLst>
                    <a:ext uri="{9D8B030D-6E8A-4147-A177-3AD203B41FA5}">
                      <a16:colId xmlns="" xmlns:a16="http://schemas.microsoft.com/office/drawing/2014/main" val="20002"/>
                    </a:ext>
                  </a:extLst>
                </a:gridCol>
                <a:gridCol w="872823">
                  <a:extLst>
                    <a:ext uri="{9D8B030D-6E8A-4147-A177-3AD203B41FA5}">
                      <a16:colId xmlns="" xmlns:a16="http://schemas.microsoft.com/office/drawing/2014/main" val="20003"/>
                    </a:ext>
                  </a:extLst>
                </a:gridCol>
              </a:tblGrid>
              <a:tr h="50800">
                <a:tc>
                  <a:txBody>
                    <a:bodyPr/>
                    <a:lstStyle/>
                    <a:p>
                      <a:pPr algn="ctr">
                        <a:lnSpc>
                          <a:spcPct val="115000"/>
                        </a:lnSpc>
                        <a:defRPr sz="1800" b="0">
                          <a:solidFill>
                            <a:srgbClr val="000000"/>
                          </a:solidFill>
                        </a:defRPr>
                      </a:pPr>
                      <a:r>
                        <a:rPr sz="1200" b="1">
                          <a:sym typeface="Helvetica"/>
                        </a:rPr>
                        <a:t>Municipio</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tcPr>
                </a:tc>
                <a:tc>
                  <a:txBody>
                    <a:bodyPr/>
                    <a:lstStyle/>
                    <a:p>
                      <a:pPr algn="ctr">
                        <a:lnSpc>
                          <a:spcPct val="115000"/>
                        </a:lnSpc>
                        <a:defRPr sz="1800" b="0">
                          <a:solidFill>
                            <a:srgbClr val="000000"/>
                          </a:solidFill>
                        </a:defRPr>
                      </a:pPr>
                      <a:r>
                        <a:rPr sz="1200" b="1">
                          <a:sym typeface="Helvetica"/>
                        </a:rPr>
                        <a:t>Certificados</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tcPr>
                </a:tc>
                <a:tc>
                  <a:txBody>
                    <a:bodyPr/>
                    <a:lstStyle/>
                    <a:p>
                      <a:pPr algn="ctr">
                        <a:lnSpc>
                          <a:spcPct val="115000"/>
                        </a:lnSpc>
                        <a:defRPr sz="1800" b="0">
                          <a:solidFill>
                            <a:srgbClr val="000000"/>
                          </a:solidFill>
                        </a:defRPr>
                      </a:pPr>
                      <a:r>
                        <a:rPr sz="1200" b="1">
                          <a:sym typeface="Helvetica"/>
                        </a:rPr>
                        <a:t>Total</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tcPr>
                </a:tc>
                <a:tc>
                  <a:txBody>
                    <a:bodyPr/>
                    <a:lstStyle/>
                    <a:p>
                      <a:pPr algn="ctr">
                        <a:lnSpc>
                          <a:spcPct val="115000"/>
                        </a:lnSpc>
                        <a:defRPr sz="1800" b="0">
                          <a:solidFill>
                            <a:srgbClr val="000000"/>
                          </a:solidFill>
                        </a:defRPr>
                      </a:pPr>
                      <a:r>
                        <a:rPr sz="1200" b="1">
                          <a:sym typeface="Helvetica"/>
                        </a:rPr>
                        <a:t>%</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tcPr>
                </a:tc>
                <a:extLst>
                  <a:ext uri="{0D108BD9-81ED-4DB2-BD59-A6C34878D82A}">
                    <a16:rowId xmlns="" xmlns:a16="http://schemas.microsoft.com/office/drawing/2014/main" val="10000"/>
                  </a:ext>
                </a:extLst>
              </a:tr>
              <a:tr h="50800">
                <a:tc>
                  <a:txBody>
                    <a:bodyPr/>
                    <a:lstStyle/>
                    <a:p>
                      <a:pPr algn="just">
                        <a:lnSpc>
                          <a:spcPct val="115000"/>
                        </a:lnSpc>
                        <a:defRPr sz="1800" b="0">
                          <a:solidFill>
                            <a:srgbClr val="000000"/>
                          </a:solidFill>
                        </a:defRPr>
                      </a:pPr>
                      <a:r>
                        <a:rPr sz="1100" b="1">
                          <a:sym typeface="Helvetica"/>
                        </a:rPr>
                        <a:t>Comondú</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noFill/>
                  </a:tcPr>
                </a:tc>
                <a:tc>
                  <a:txBody>
                    <a:bodyPr/>
                    <a:lstStyle/>
                    <a:p>
                      <a:pPr>
                        <a:lnSpc>
                          <a:spcPct val="115000"/>
                        </a:lnSpc>
                        <a:defRPr sz="1800"/>
                      </a:pPr>
                      <a:r>
                        <a:rPr sz="1100"/>
                        <a:t>1,749</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tc>
                  <a:txBody>
                    <a:bodyPr/>
                    <a:lstStyle/>
                    <a:p>
                      <a:pPr>
                        <a:lnSpc>
                          <a:spcPct val="115000"/>
                        </a:lnSpc>
                        <a:defRPr sz="1800"/>
                      </a:pPr>
                      <a:r>
                        <a:rPr sz="1100"/>
                        <a:t>949,707</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tc>
                  <a:txBody>
                    <a:bodyPr/>
                    <a:lstStyle/>
                    <a:p>
                      <a:pPr>
                        <a:lnSpc>
                          <a:spcPct val="115000"/>
                        </a:lnSpc>
                        <a:defRPr sz="1800"/>
                      </a:pPr>
                      <a:r>
                        <a:rPr sz="1100"/>
                        <a:t>35.13%</a:t>
                      </a:r>
                    </a:p>
                  </a:txBody>
                  <a:tcPr marL="0" marR="0" marT="0" marB="0" anchor="b"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extLst>
                  <a:ext uri="{0D108BD9-81ED-4DB2-BD59-A6C34878D82A}">
                    <a16:rowId xmlns="" xmlns:a16="http://schemas.microsoft.com/office/drawing/2014/main" val="10001"/>
                  </a:ext>
                </a:extLst>
              </a:tr>
              <a:tr h="50800">
                <a:tc>
                  <a:txBody>
                    <a:bodyPr/>
                    <a:lstStyle/>
                    <a:p>
                      <a:pPr algn="l">
                        <a:lnSpc>
                          <a:spcPct val="115000"/>
                        </a:lnSpc>
                        <a:defRPr sz="1800" b="0">
                          <a:solidFill>
                            <a:srgbClr val="000000"/>
                          </a:solidFill>
                        </a:defRPr>
                      </a:pPr>
                      <a:r>
                        <a:rPr sz="1100" b="1">
                          <a:sym typeface="Helvetica"/>
                        </a:rPr>
                        <a:t>La Paz</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noFill/>
                  </a:tcPr>
                </a:tc>
                <a:tc>
                  <a:txBody>
                    <a:bodyPr/>
                    <a:lstStyle/>
                    <a:p>
                      <a:pPr>
                        <a:lnSpc>
                          <a:spcPct val="115000"/>
                        </a:lnSpc>
                        <a:defRPr sz="1800"/>
                      </a:pPr>
                      <a:r>
                        <a:rPr sz="1100"/>
                        <a:t>878</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tc>
                  <a:txBody>
                    <a:bodyPr/>
                    <a:lstStyle/>
                    <a:p>
                      <a:pPr>
                        <a:lnSpc>
                          <a:spcPct val="115000"/>
                        </a:lnSpc>
                        <a:defRPr sz="1800"/>
                      </a:pPr>
                      <a:r>
                        <a:rPr sz="1100"/>
                        <a:t>476,754</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tc>
                  <a:txBody>
                    <a:bodyPr/>
                    <a:lstStyle/>
                    <a:p>
                      <a:pPr>
                        <a:lnSpc>
                          <a:spcPct val="115000"/>
                        </a:lnSpc>
                        <a:defRPr sz="1800"/>
                      </a:pPr>
                      <a:r>
                        <a:rPr sz="1100"/>
                        <a:t>17.58%</a:t>
                      </a:r>
                    </a:p>
                  </a:txBody>
                  <a:tcPr marL="0" marR="0" marT="0" marB="0" anchor="b"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extLst>
                  <a:ext uri="{0D108BD9-81ED-4DB2-BD59-A6C34878D82A}">
                    <a16:rowId xmlns="" xmlns:a16="http://schemas.microsoft.com/office/drawing/2014/main" val="10002"/>
                  </a:ext>
                </a:extLst>
              </a:tr>
              <a:tr h="50800">
                <a:tc>
                  <a:txBody>
                    <a:bodyPr/>
                    <a:lstStyle/>
                    <a:p>
                      <a:pPr algn="l">
                        <a:lnSpc>
                          <a:spcPct val="115000"/>
                        </a:lnSpc>
                        <a:defRPr sz="1800" b="0">
                          <a:solidFill>
                            <a:srgbClr val="000000"/>
                          </a:solidFill>
                        </a:defRPr>
                      </a:pPr>
                      <a:r>
                        <a:rPr sz="1100" b="1">
                          <a:sym typeface="Helvetica"/>
                        </a:rPr>
                        <a:t>Loreto</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noFill/>
                  </a:tcPr>
                </a:tc>
                <a:tc>
                  <a:txBody>
                    <a:bodyPr/>
                    <a:lstStyle/>
                    <a:p>
                      <a:pPr>
                        <a:lnSpc>
                          <a:spcPct val="115000"/>
                        </a:lnSpc>
                        <a:defRPr sz="1800"/>
                      </a:pPr>
                      <a:r>
                        <a:rPr sz="1100"/>
                        <a:t>436</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tc>
                  <a:txBody>
                    <a:bodyPr/>
                    <a:lstStyle/>
                    <a:p>
                      <a:pPr>
                        <a:lnSpc>
                          <a:spcPct val="115000"/>
                        </a:lnSpc>
                        <a:defRPr sz="1800"/>
                      </a:pPr>
                      <a:r>
                        <a:rPr sz="1100"/>
                        <a:t>236,748</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tc>
                  <a:txBody>
                    <a:bodyPr/>
                    <a:lstStyle/>
                    <a:p>
                      <a:pPr>
                        <a:lnSpc>
                          <a:spcPct val="115000"/>
                        </a:lnSpc>
                        <a:defRPr sz="1800"/>
                      </a:pPr>
                      <a:r>
                        <a:rPr sz="1100"/>
                        <a:t>8.75%</a:t>
                      </a:r>
                    </a:p>
                  </a:txBody>
                  <a:tcPr marL="0" marR="0" marT="0" marB="0" anchor="b"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extLst>
                  <a:ext uri="{0D108BD9-81ED-4DB2-BD59-A6C34878D82A}">
                    <a16:rowId xmlns="" xmlns:a16="http://schemas.microsoft.com/office/drawing/2014/main" val="10003"/>
                  </a:ext>
                </a:extLst>
              </a:tr>
              <a:tr h="50800">
                <a:tc>
                  <a:txBody>
                    <a:bodyPr/>
                    <a:lstStyle/>
                    <a:p>
                      <a:pPr algn="l">
                        <a:lnSpc>
                          <a:spcPct val="115000"/>
                        </a:lnSpc>
                        <a:defRPr sz="1800" b="0">
                          <a:solidFill>
                            <a:srgbClr val="000000"/>
                          </a:solidFill>
                        </a:defRPr>
                      </a:pPr>
                      <a:r>
                        <a:rPr sz="1100" b="1">
                          <a:sym typeface="Helvetica"/>
                        </a:rPr>
                        <a:t>Los Cabos</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noFill/>
                  </a:tcPr>
                </a:tc>
                <a:tc>
                  <a:txBody>
                    <a:bodyPr/>
                    <a:lstStyle/>
                    <a:p>
                      <a:pPr>
                        <a:lnSpc>
                          <a:spcPct val="115000"/>
                        </a:lnSpc>
                        <a:defRPr sz="1800"/>
                      </a:pPr>
                      <a:r>
                        <a:rPr sz="1100"/>
                        <a:t>226</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tc>
                  <a:txBody>
                    <a:bodyPr/>
                    <a:lstStyle/>
                    <a:p>
                      <a:pPr>
                        <a:lnSpc>
                          <a:spcPct val="115000"/>
                        </a:lnSpc>
                        <a:defRPr sz="1800"/>
                      </a:pPr>
                      <a:r>
                        <a:rPr sz="1100"/>
                        <a:t>122,718</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tc>
                  <a:txBody>
                    <a:bodyPr/>
                    <a:lstStyle/>
                    <a:p>
                      <a:pPr>
                        <a:lnSpc>
                          <a:spcPct val="115000"/>
                        </a:lnSpc>
                        <a:defRPr sz="1800"/>
                      </a:pPr>
                      <a:r>
                        <a:rPr sz="1100"/>
                        <a:t>4.53%</a:t>
                      </a:r>
                    </a:p>
                  </a:txBody>
                  <a:tcPr marL="0" marR="0" marT="0" marB="0" anchor="b"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extLst>
                  <a:ext uri="{0D108BD9-81ED-4DB2-BD59-A6C34878D82A}">
                    <a16:rowId xmlns="" xmlns:a16="http://schemas.microsoft.com/office/drawing/2014/main" val="10004"/>
                  </a:ext>
                </a:extLst>
              </a:tr>
              <a:tr h="50800">
                <a:tc>
                  <a:txBody>
                    <a:bodyPr/>
                    <a:lstStyle/>
                    <a:p>
                      <a:pPr algn="l">
                        <a:lnSpc>
                          <a:spcPct val="115000"/>
                        </a:lnSpc>
                        <a:defRPr sz="1800" b="0">
                          <a:solidFill>
                            <a:srgbClr val="000000"/>
                          </a:solidFill>
                        </a:defRPr>
                      </a:pPr>
                      <a:r>
                        <a:rPr sz="1100" b="1">
                          <a:sym typeface="Helvetica"/>
                        </a:rPr>
                        <a:t>Mulegé</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E2F0D9"/>
                    </a:solidFill>
                  </a:tcPr>
                </a:tc>
                <a:tc>
                  <a:txBody>
                    <a:bodyPr/>
                    <a:lstStyle/>
                    <a:p>
                      <a:pPr>
                        <a:lnSpc>
                          <a:spcPct val="115000"/>
                        </a:lnSpc>
                        <a:defRPr sz="1800"/>
                      </a:pPr>
                      <a:r>
                        <a:rPr sz="1100" b="1">
                          <a:latin typeface="+mn-lt"/>
                          <a:ea typeface="+mn-ea"/>
                          <a:cs typeface="+mn-cs"/>
                          <a:sym typeface="Helvetica"/>
                        </a:rPr>
                        <a:t>1,695</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E2F0D9"/>
                    </a:solidFill>
                  </a:tcPr>
                </a:tc>
                <a:tc>
                  <a:txBody>
                    <a:bodyPr/>
                    <a:lstStyle/>
                    <a:p>
                      <a:pPr>
                        <a:lnSpc>
                          <a:spcPct val="115000"/>
                        </a:lnSpc>
                        <a:defRPr sz="1800"/>
                      </a:pPr>
                      <a:r>
                        <a:rPr sz="1100" b="1">
                          <a:latin typeface="+mn-lt"/>
                          <a:ea typeface="+mn-ea"/>
                          <a:cs typeface="+mn-cs"/>
                          <a:sym typeface="Helvetica"/>
                        </a:rPr>
                        <a:t>920,385</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E2F0D9"/>
                    </a:solidFill>
                  </a:tcPr>
                </a:tc>
                <a:tc>
                  <a:txBody>
                    <a:bodyPr/>
                    <a:lstStyle/>
                    <a:p>
                      <a:pPr>
                        <a:lnSpc>
                          <a:spcPct val="115000"/>
                        </a:lnSpc>
                        <a:defRPr sz="1800"/>
                      </a:pPr>
                      <a:r>
                        <a:rPr sz="1100" b="1">
                          <a:latin typeface="+mn-lt"/>
                          <a:ea typeface="+mn-ea"/>
                          <a:cs typeface="+mn-cs"/>
                          <a:sym typeface="Helvetica"/>
                        </a:rPr>
                        <a:t>34.01%</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E2F0D9"/>
                    </a:solidFill>
                  </a:tcPr>
                </a:tc>
                <a:extLst>
                  <a:ext uri="{0D108BD9-81ED-4DB2-BD59-A6C34878D82A}">
                    <a16:rowId xmlns="" xmlns:a16="http://schemas.microsoft.com/office/drawing/2014/main" val="10005"/>
                  </a:ext>
                </a:extLst>
              </a:tr>
              <a:tr h="50800">
                <a:tc>
                  <a:txBody>
                    <a:bodyPr/>
                    <a:lstStyle/>
                    <a:p>
                      <a:pPr algn="l">
                        <a:lnSpc>
                          <a:spcPct val="115000"/>
                        </a:lnSpc>
                        <a:defRPr sz="1800" b="0">
                          <a:solidFill>
                            <a:srgbClr val="000000"/>
                          </a:solidFill>
                        </a:defRPr>
                      </a:pPr>
                      <a:r>
                        <a:rPr sz="1100" b="1">
                          <a:sym typeface="Helvetica"/>
                        </a:rPr>
                        <a:t>TOTAL BCS</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tcPr>
                </a:tc>
                <a:tc>
                  <a:txBody>
                    <a:bodyPr/>
                    <a:lstStyle/>
                    <a:p>
                      <a:pPr>
                        <a:lnSpc>
                          <a:spcPct val="115000"/>
                        </a:lnSpc>
                        <a:defRPr sz="1800"/>
                      </a:pPr>
                      <a:r>
                        <a:rPr sz="1100"/>
                        <a:t>4,984</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chemeClr val="accent6"/>
                    </a:solidFill>
                  </a:tcPr>
                </a:tc>
                <a:tc>
                  <a:txBody>
                    <a:bodyPr/>
                    <a:lstStyle/>
                    <a:p>
                      <a:pPr>
                        <a:lnSpc>
                          <a:spcPct val="115000"/>
                        </a:lnSpc>
                        <a:defRPr sz="1800"/>
                      </a:pPr>
                      <a:r>
                        <a:rPr sz="1100"/>
                        <a:t>2,706,312</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chemeClr val="accent6"/>
                    </a:solidFill>
                  </a:tcPr>
                </a:tc>
                <a:tc>
                  <a:txBody>
                    <a:bodyPr/>
                    <a:lstStyle/>
                    <a:p>
                      <a:pPr>
                        <a:lnSpc>
                          <a:spcPct val="115000"/>
                        </a:lnSpc>
                        <a:defRPr sz="1800"/>
                      </a:pPr>
                      <a:r>
                        <a:rPr sz="1100"/>
                        <a:t>100.00%</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chemeClr val="accent6"/>
                    </a:solidFill>
                  </a:tcPr>
                </a:tc>
                <a:extLst>
                  <a:ext uri="{0D108BD9-81ED-4DB2-BD59-A6C34878D82A}">
                    <a16:rowId xmlns="" xmlns:a16="http://schemas.microsoft.com/office/drawing/2014/main" val="10006"/>
                  </a:ext>
                </a:extLst>
              </a:tr>
            </a:tbl>
          </a:graphicData>
        </a:graphic>
      </p:graphicFrame>
      <p:graphicFrame>
        <p:nvGraphicFramePr>
          <p:cNvPr id="261" name="Tabla 4"/>
          <p:cNvGraphicFramePr/>
          <p:nvPr/>
        </p:nvGraphicFramePr>
        <p:xfrm>
          <a:off x="740657" y="5468592"/>
          <a:ext cx="4115243" cy="1174241"/>
        </p:xfrm>
        <a:graphic>
          <a:graphicData uri="http://schemas.openxmlformats.org/drawingml/2006/table">
            <a:tbl>
              <a:tblPr firstRow="1" firstCol="1" bandRow="1"/>
              <a:tblGrid>
                <a:gridCol w="1627504">
                  <a:extLst>
                    <a:ext uri="{9D8B030D-6E8A-4147-A177-3AD203B41FA5}">
                      <a16:colId xmlns="" xmlns:a16="http://schemas.microsoft.com/office/drawing/2014/main" val="20000"/>
                    </a:ext>
                  </a:extLst>
                </a:gridCol>
                <a:gridCol w="1036764">
                  <a:extLst>
                    <a:ext uri="{9D8B030D-6E8A-4147-A177-3AD203B41FA5}">
                      <a16:colId xmlns="" xmlns:a16="http://schemas.microsoft.com/office/drawing/2014/main" val="20001"/>
                    </a:ext>
                  </a:extLst>
                </a:gridCol>
                <a:gridCol w="798830">
                  <a:extLst>
                    <a:ext uri="{9D8B030D-6E8A-4147-A177-3AD203B41FA5}">
                      <a16:colId xmlns="" xmlns:a16="http://schemas.microsoft.com/office/drawing/2014/main" val="20002"/>
                    </a:ext>
                  </a:extLst>
                </a:gridCol>
                <a:gridCol w="652145">
                  <a:extLst>
                    <a:ext uri="{9D8B030D-6E8A-4147-A177-3AD203B41FA5}">
                      <a16:colId xmlns="" xmlns:a16="http://schemas.microsoft.com/office/drawing/2014/main" val="20003"/>
                    </a:ext>
                  </a:extLst>
                </a:gridCol>
              </a:tblGrid>
              <a:tr h="50800">
                <a:tc>
                  <a:txBody>
                    <a:bodyPr/>
                    <a:lstStyle/>
                    <a:p>
                      <a:pPr algn="ctr">
                        <a:lnSpc>
                          <a:spcPct val="115000"/>
                        </a:lnSpc>
                        <a:defRPr sz="1800" b="0">
                          <a:solidFill>
                            <a:srgbClr val="000000"/>
                          </a:solidFill>
                        </a:defRPr>
                      </a:pPr>
                      <a:r>
                        <a:rPr sz="1200" b="1">
                          <a:sym typeface="Helvetica"/>
                        </a:rPr>
                        <a:t>Zona</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9DC3E6"/>
                    </a:solidFill>
                  </a:tcPr>
                </a:tc>
                <a:tc>
                  <a:txBody>
                    <a:bodyPr/>
                    <a:lstStyle/>
                    <a:p>
                      <a:pPr algn="ctr">
                        <a:lnSpc>
                          <a:spcPct val="115000"/>
                        </a:lnSpc>
                        <a:defRPr sz="1800" b="0">
                          <a:solidFill>
                            <a:srgbClr val="000000"/>
                          </a:solidFill>
                        </a:defRPr>
                      </a:pPr>
                      <a:r>
                        <a:rPr sz="1200" b="1">
                          <a:sym typeface="Helvetica"/>
                        </a:rPr>
                        <a:t>Certificados</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9DC3E6"/>
                    </a:solidFill>
                  </a:tcPr>
                </a:tc>
                <a:tc>
                  <a:txBody>
                    <a:bodyPr/>
                    <a:lstStyle/>
                    <a:p>
                      <a:pPr algn="ctr">
                        <a:lnSpc>
                          <a:spcPct val="115000"/>
                        </a:lnSpc>
                        <a:defRPr sz="1800" b="0">
                          <a:solidFill>
                            <a:srgbClr val="000000"/>
                          </a:solidFill>
                        </a:defRPr>
                      </a:pPr>
                      <a:r>
                        <a:rPr sz="1200" b="1">
                          <a:sym typeface="Helvetica"/>
                        </a:rPr>
                        <a:t>Total</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9DC3E6"/>
                    </a:solidFill>
                  </a:tcPr>
                </a:tc>
                <a:tc>
                  <a:txBody>
                    <a:bodyPr/>
                    <a:lstStyle/>
                    <a:p>
                      <a:pPr algn="ctr">
                        <a:lnSpc>
                          <a:spcPct val="115000"/>
                        </a:lnSpc>
                        <a:defRPr sz="1800" b="0">
                          <a:solidFill>
                            <a:srgbClr val="000000"/>
                          </a:solidFill>
                        </a:defRPr>
                      </a:pPr>
                      <a:r>
                        <a:rPr sz="1200" b="1">
                          <a:sym typeface="Helvetica"/>
                        </a:rPr>
                        <a:t>%</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9DC3E6"/>
                    </a:solidFill>
                  </a:tcPr>
                </a:tc>
                <a:extLst>
                  <a:ext uri="{0D108BD9-81ED-4DB2-BD59-A6C34878D82A}">
                    <a16:rowId xmlns="" xmlns:a16="http://schemas.microsoft.com/office/drawing/2014/main" val="10000"/>
                  </a:ext>
                </a:extLst>
              </a:tr>
              <a:tr h="50800">
                <a:tc>
                  <a:txBody>
                    <a:bodyPr/>
                    <a:lstStyle/>
                    <a:p>
                      <a:pPr algn="l">
                        <a:lnSpc>
                          <a:spcPct val="115000"/>
                        </a:lnSpc>
                        <a:defRPr sz="1800" b="0">
                          <a:solidFill>
                            <a:srgbClr val="000000"/>
                          </a:solidFill>
                        </a:defRPr>
                      </a:pPr>
                      <a:r>
                        <a:rPr sz="1100" b="1">
                          <a:sym typeface="Helvetica"/>
                        </a:rPr>
                        <a:t>Guerrero Negro</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noFill/>
                  </a:tcPr>
                </a:tc>
                <a:tc>
                  <a:txBody>
                    <a:bodyPr/>
                    <a:lstStyle/>
                    <a:p>
                      <a:pPr>
                        <a:lnSpc>
                          <a:spcPct val="115000"/>
                        </a:lnSpc>
                        <a:defRPr sz="1800"/>
                      </a:pPr>
                      <a:r>
                        <a:rPr sz="1100"/>
                        <a:t>225</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tc>
                  <a:txBody>
                    <a:bodyPr/>
                    <a:lstStyle/>
                    <a:p>
                      <a:pPr>
                        <a:lnSpc>
                          <a:spcPct val="115000"/>
                        </a:lnSpc>
                        <a:defRPr sz="1800"/>
                      </a:pPr>
                      <a:r>
                        <a:rPr sz="1100"/>
                        <a:t>122,175</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tc>
                  <a:txBody>
                    <a:bodyPr/>
                    <a:lstStyle/>
                    <a:p>
                      <a:pPr algn="ctr">
                        <a:lnSpc>
                          <a:spcPct val="115000"/>
                        </a:lnSpc>
                        <a:defRPr sz="1800"/>
                      </a:pPr>
                      <a:r>
                        <a:rPr sz="1100"/>
                        <a:t>13.27%</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extLst>
                  <a:ext uri="{0D108BD9-81ED-4DB2-BD59-A6C34878D82A}">
                    <a16:rowId xmlns="" xmlns:a16="http://schemas.microsoft.com/office/drawing/2014/main" val="10001"/>
                  </a:ext>
                </a:extLst>
              </a:tr>
              <a:tr h="50800">
                <a:tc>
                  <a:txBody>
                    <a:bodyPr/>
                    <a:lstStyle/>
                    <a:p>
                      <a:pPr algn="just">
                        <a:lnSpc>
                          <a:spcPct val="115000"/>
                        </a:lnSpc>
                        <a:defRPr sz="1800" b="0">
                          <a:solidFill>
                            <a:srgbClr val="000000"/>
                          </a:solidFill>
                        </a:defRPr>
                      </a:pPr>
                      <a:r>
                        <a:rPr sz="1100" b="1">
                          <a:sym typeface="Helvetica"/>
                        </a:rPr>
                        <a:t>Pacifico Norte</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noFill/>
                  </a:tcPr>
                </a:tc>
                <a:tc>
                  <a:txBody>
                    <a:bodyPr/>
                    <a:lstStyle/>
                    <a:p>
                      <a:pPr>
                        <a:lnSpc>
                          <a:spcPct val="115000"/>
                        </a:lnSpc>
                        <a:defRPr sz="1800"/>
                      </a:pPr>
                      <a:r>
                        <a:rPr sz="1100"/>
                        <a:t>958</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tc>
                  <a:txBody>
                    <a:bodyPr/>
                    <a:lstStyle/>
                    <a:p>
                      <a:pPr>
                        <a:lnSpc>
                          <a:spcPct val="115000"/>
                        </a:lnSpc>
                        <a:defRPr sz="1800"/>
                      </a:pPr>
                      <a:r>
                        <a:rPr sz="1100"/>
                        <a:t>520,194</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tc>
                  <a:txBody>
                    <a:bodyPr/>
                    <a:lstStyle/>
                    <a:p>
                      <a:pPr algn="ctr">
                        <a:lnSpc>
                          <a:spcPct val="115000"/>
                        </a:lnSpc>
                        <a:defRPr sz="1800"/>
                      </a:pPr>
                      <a:r>
                        <a:rPr sz="1100"/>
                        <a:t>56.52%</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extLst>
                  <a:ext uri="{0D108BD9-81ED-4DB2-BD59-A6C34878D82A}">
                    <a16:rowId xmlns="" xmlns:a16="http://schemas.microsoft.com/office/drawing/2014/main" val="10002"/>
                  </a:ext>
                </a:extLst>
              </a:tr>
              <a:tr h="50800">
                <a:tc>
                  <a:txBody>
                    <a:bodyPr/>
                    <a:lstStyle/>
                    <a:p>
                      <a:pPr algn="l">
                        <a:lnSpc>
                          <a:spcPct val="115000"/>
                        </a:lnSpc>
                        <a:defRPr sz="1800" b="0">
                          <a:solidFill>
                            <a:srgbClr val="000000"/>
                          </a:solidFill>
                        </a:defRPr>
                      </a:pPr>
                      <a:r>
                        <a:rPr sz="1100" b="1">
                          <a:sym typeface="Helvetica"/>
                        </a:rPr>
                        <a:t>Laguna de San Ignacio</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noFill/>
                  </a:tcPr>
                </a:tc>
                <a:tc>
                  <a:txBody>
                    <a:bodyPr/>
                    <a:lstStyle/>
                    <a:p>
                      <a:pPr>
                        <a:lnSpc>
                          <a:spcPct val="115000"/>
                        </a:lnSpc>
                        <a:defRPr sz="1800"/>
                      </a:pPr>
                      <a:r>
                        <a:rPr sz="1100"/>
                        <a:t>263</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tc>
                  <a:txBody>
                    <a:bodyPr/>
                    <a:lstStyle/>
                    <a:p>
                      <a:pPr>
                        <a:lnSpc>
                          <a:spcPct val="115000"/>
                        </a:lnSpc>
                        <a:defRPr sz="1800"/>
                      </a:pPr>
                      <a:r>
                        <a:rPr sz="1100"/>
                        <a:t>142,809</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tc>
                  <a:txBody>
                    <a:bodyPr/>
                    <a:lstStyle/>
                    <a:p>
                      <a:pPr algn="ctr">
                        <a:lnSpc>
                          <a:spcPct val="115000"/>
                        </a:lnSpc>
                        <a:defRPr sz="1800"/>
                      </a:pPr>
                      <a:r>
                        <a:rPr sz="1100"/>
                        <a:t>15.52%</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extLst>
                  <a:ext uri="{0D108BD9-81ED-4DB2-BD59-A6C34878D82A}">
                    <a16:rowId xmlns="" xmlns:a16="http://schemas.microsoft.com/office/drawing/2014/main" val="10003"/>
                  </a:ext>
                </a:extLst>
              </a:tr>
              <a:tr h="50800">
                <a:tc>
                  <a:txBody>
                    <a:bodyPr/>
                    <a:lstStyle/>
                    <a:p>
                      <a:pPr algn="l">
                        <a:lnSpc>
                          <a:spcPct val="115000"/>
                        </a:lnSpc>
                        <a:defRPr sz="1800" b="0">
                          <a:solidFill>
                            <a:srgbClr val="000000"/>
                          </a:solidFill>
                        </a:defRPr>
                      </a:pPr>
                      <a:r>
                        <a:rPr sz="1100" b="1">
                          <a:sym typeface="Helvetica"/>
                        </a:rPr>
                        <a:t>Mulegé -Santa Rosalía</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noFill/>
                  </a:tcPr>
                </a:tc>
                <a:tc>
                  <a:txBody>
                    <a:bodyPr/>
                    <a:lstStyle/>
                    <a:p>
                      <a:pPr>
                        <a:lnSpc>
                          <a:spcPct val="115000"/>
                        </a:lnSpc>
                        <a:defRPr sz="1800"/>
                      </a:pPr>
                      <a:r>
                        <a:rPr sz="1100"/>
                        <a:t>249</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tc>
                  <a:txBody>
                    <a:bodyPr/>
                    <a:lstStyle/>
                    <a:p>
                      <a:pPr>
                        <a:lnSpc>
                          <a:spcPct val="115000"/>
                        </a:lnSpc>
                        <a:defRPr sz="1800"/>
                      </a:pPr>
                      <a:r>
                        <a:rPr sz="1100"/>
                        <a:t>135,207</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tc>
                  <a:txBody>
                    <a:bodyPr/>
                    <a:lstStyle/>
                    <a:p>
                      <a:pPr algn="ctr">
                        <a:lnSpc>
                          <a:spcPct val="115000"/>
                        </a:lnSpc>
                        <a:defRPr sz="1800"/>
                      </a:pPr>
                      <a:r>
                        <a:rPr sz="1100"/>
                        <a:t>14.69%</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FFFFFF"/>
                    </a:solidFill>
                  </a:tcPr>
                </a:tc>
                <a:extLst>
                  <a:ext uri="{0D108BD9-81ED-4DB2-BD59-A6C34878D82A}">
                    <a16:rowId xmlns="" xmlns:a16="http://schemas.microsoft.com/office/drawing/2014/main" val="10004"/>
                  </a:ext>
                </a:extLst>
              </a:tr>
              <a:tr h="50800">
                <a:tc>
                  <a:txBody>
                    <a:bodyPr/>
                    <a:lstStyle/>
                    <a:p>
                      <a:pPr algn="ctr">
                        <a:lnSpc>
                          <a:spcPct val="115000"/>
                        </a:lnSpc>
                        <a:defRPr sz="1800" b="0">
                          <a:solidFill>
                            <a:srgbClr val="000000"/>
                          </a:solidFill>
                        </a:defRPr>
                      </a:pPr>
                      <a:r>
                        <a:rPr sz="1100" b="1">
                          <a:sym typeface="Helvetica"/>
                        </a:rPr>
                        <a:t>TOTAL</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9DC3E6"/>
                    </a:solidFill>
                  </a:tcPr>
                </a:tc>
                <a:tc>
                  <a:txBody>
                    <a:bodyPr/>
                    <a:lstStyle/>
                    <a:p>
                      <a:pPr>
                        <a:lnSpc>
                          <a:spcPct val="115000"/>
                        </a:lnSpc>
                        <a:defRPr sz="1800"/>
                      </a:pPr>
                      <a:r>
                        <a:rPr sz="1100" b="1">
                          <a:latin typeface="+mn-lt"/>
                          <a:ea typeface="+mn-ea"/>
                          <a:cs typeface="+mn-cs"/>
                          <a:sym typeface="Helvetica"/>
                        </a:rPr>
                        <a:t>1,695</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9DC3E6"/>
                    </a:solidFill>
                  </a:tcPr>
                </a:tc>
                <a:tc>
                  <a:txBody>
                    <a:bodyPr/>
                    <a:lstStyle/>
                    <a:p>
                      <a:pPr>
                        <a:lnSpc>
                          <a:spcPct val="115000"/>
                        </a:lnSpc>
                        <a:defRPr sz="1800"/>
                      </a:pPr>
                      <a:r>
                        <a:rPr sz="1100" b="1">
                          <a:latin typeface="+mn-lt"/>
                          <a:ea typeface="+mn-ea"/>
                          <a:cs typeface="+mn-cs"/>
                          <a:sym typeface="Helvetica"/>
                        </a:rPr>
                        <a:t>920,385</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9DC3E6"/>
                    </a:solidFill>
                  </a:tcPr>
                </a:tc>
                <a:tc>
                  <a:txBody>
                    <a:bodyPr/>
                    <a:lstStyle/>
                    <a:p>
                      <a:pPr>
                        <a:lnSpc>
                          <a:spcPct val="115000"/>
                        </a:lnSpc>
                        <a:defRPr sz="1800"/>
                      </a:pPr>
                      <a:r>
                        <a:rPr sz="1100" b="1">
                          <a:latin typeface="+mn-lt"/>
                          <a:ea typeface="+mn-ea"/>
                          <a:cs typeface="+mn-cs"/>
                          <a:sym typeface="Helvetica"/>
                        </a:rPr>
                        <a:t>100.00%</a:t>
                      </a:r>
                    </a:p>
                  </a:txBody>
                  <a:tcPr marL="0" marR="0" marT="0" marB="0" anchor="ctr" horzOverflow="overflow">
                    <a:lnL w="3175">
                      <a:solidFill>
                        <a:srgbClr val="556472"/>
                      </a:solidFill>
                    </a:lnL>
                    <a:lnR w="3175">
                      <a:solidFill>
                        <a:srgbClr val="556472"/>
                      </a:solidFill>
                    </a:lnR>
                    <a:lnT w="3175">
                      <a:solidFill>
                        <a:srgbClr val="556472"/>
                      </a:solidFill>
                    </a:lnT>
                    <a:lnB w="3175">
                      <a:solidFill>
                        <a:srgbClr val="556472"/>
                      </a:solidFill>
                    </a:lnB>
                    <a:solidFill>
                      <a:srgbClr val="9DC3E6"/>
                    </a:solidFill>
                  </a:tcPr>
                </a:tc>
                <a:extLst>
                  <a:ext uri="{0D108BD9-81ED-4DB2-BD59-A6C34878D82A}">
                    <a16:rowId xmlns="" xmlns:a16="http://schemas.microsoft.com/office/drawing/2014/main" val="10005"/>
                  </a:ext>
                </a:extLst>
              </a:tr>
            </a:tbl>
          </a:graphicData>
        </a:graphic>
      </p:graphicFrame>
      <p:sp>
        <p:nvSpPr>
          <p:cNvPr id="262" name="Rectángulo 28"/>
          <p:cNvSpPr txBox="1"/>
          <p:nvPr/>
        </p:nvSpPr>
        <p:spPr>
          <a:xfrm>
            <a:off x="5255145" y="1234928"/>
            <a:ext cx="6150478" cy="22668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just">
              <a:lnSpc>
                <a:spcPct val="115000"/>
              </a:lnSpc>
              <a:spcBef>
                <a:spcPts val="1000"/>
              </a:spcBef>
              <a:defRPr sz="1600"/>
            </a:pPr>
            <a:r>
              <a:rPr dirty="0"/>
              <a:t>Por </a:t>
            </a:r>
            <a:r>
              <a:rPr dirty="0" err="1"/>
              <a:t>cuarto</a:t>
            </a:r>
            <a:r>
              <a:rPr dirty="0"/>
              <a:t> </a:t>
            </a:r>
            <a:r>
              <a:rPr dirty="0" err="1"/>
              <a:t>año</a:t>
            </a:r>
            <a:r>
              <a:rPr dirty="0"/>
              <a:t> </a:t>
            </a:r>
            <a:r>
              <a:rPr dirty="0" err="1"/>
              <a:t>consecutivo</a:t>
            </a:r>
            <a:r>
              <a:rPr dirty="0"/>
              <a:t> Baja California Sur se </a:t>
            </a:r>
            <a:r>
              <a:rPr dirty="0" err="1"/>
              <a:t>destaca</a:t>
            </a:r>
            <a:r>
              <a:rPr dirty="0"/>
              <a:t> a </a:t>
            </a:r>
            <a:r>
              <a:rPr dirty="0" err="1"/>
              <a:t>nivel</a:t>
            </a:r>
            <a:r>
              <a:rPr dirty="0"/>
              <a:t> </a:t>
            </a:r>
            <a:r>
              <a:rPr dirty="0" err="1"/>
              <a:t>nacional</a:t>
            </a:r>
            <a:r>
              <a:rPr dirty="0"/>
              <a:t> por </a:t>
            </a:r>
            <a:r>
              <a:rPr dirty="0" err="1"/>
              <a:t>este</a:t>
            </a:r>
            <a:r>
              <a:rPr dirty="0"/>
              <a:t> </a:t>
            </a:r>
            <a:r>
              <a:rPr dirty="0" err="1"/>
              <a:t>modelo</a:t>
            </a:r>
            <a:r>
              <a:rPr dirty="0"/>
              <a:t> de </a:t>
            </a:r>
            <a:r>
              <a:rPr dirty="0" err="1"/>
              <a:t>política</a:t>
            </a:r>
            <a:r>
              <a:rPr dirty="0"/>
              <a:t> sensible e </a:t>
            </a:r>
            <a:r>
              <a:rPr dirty="0" err="1"/>
              <a:t>incluyente</a:t>
            </a:r>
            <a:r>
              <a:rPr dirty="0"/>
              <a:t> de gran </a:t>
            </a:r>
            <a:r>
              <a:rPr dirty="0" err="1"/>
              <a:t>impacto</a:t>
            </a:r>
            <a:r>
              <a:rPr dirty="0"/>
              <a:t> social.</a:t>
            </a:r>
          </a:p>
          <a:p>
            <a:pPr algn="just">
              <a:lnSpc>
                <a:spcPct val="115000"/>
              </a:lnSpc>
              <a:spcBef>
                <a:spcPts val="1000"/>
              </a:spcBef>
              <a:defRPr sz="1600"/>
            </a:pPr>
            <a:r>
              <a:rPr dirty="0"/>
              <a:t>Con el </a:t>
            </a:r>
            <a:r>
              <a:rPr dirty="0" err="1"/>
              <a:t>seguro</a:t>
            </a:r>
            <a:r>
              <a:rPr dirty="0"/>
              <a:t> de </a:t>
            </a:r>
            <a:r>
              <a:rPr dirty="0" err="1"/>
              <a:t>vida</a:t>
            </a:r>
            <a:r>
              <a:rPr dirty="0"/>
              <a:t> para </a:t>
            </a:r>
            <a:r>
              <a:rPr dirty="0" err="1"/>
              <a:t>pescadores</a:t>
            </a:r>
            <a:r>
              <a:rPr dirty="0"/>
              <a:t> se </a:t>
            </a:r>
            <a:r>
              <a:rPr dirty="0" err="1"/>
              <a:t>brinda</a:t>
            </a:r>
            <a:r>
              <a:rPr dirty="0"/>
              <a:t> </a:t>
            </a:r>
            <a:r>
              <a:rPr dirty="0" err="1"/>
              <a:t>certidumbre</a:t>
            </a:r>
            <a:r>
              <a:rPr dirty="0"/>
              <a:t> a los </a:t>
            </a:r>
            <a:r>
              <a:rPr dirty="0" err="1"/>
              <a:t>trabajadores</a:t>
            </a:r>
            <a:r>
              <a:rPr dirty="0"/>
              <a:t> del mar y sus </a:t>
            </a:r>
            <a:r>
              <a:rPr dirty="0" err="1"/>
              <a:t>familias</a:t>
            </a:r>
            <a:r>
              <a:rPr dirty="0"/>
              <a:t>, al </a:t>
            </a:r>
            <a:r>
              <a:rPr dirty="0" err="1"/>
              <a:t>otorgarse</a:t>
            </a:r>
            <a:r>
              <a:rPr dirty="0"/>
              <a:t> un </a:t>
            </a:r>
            <a:r>
              <a:rPr dirty="0" err="1"/>
              <a:t>apoyo</a:t>
            </a:r>
            <a:r>
              <a:rPr dirty="0"/>
              <a:t> </a:t>
            </a:r>
            <a:r>
              <a:rPr dirty="0" err="1"/>
              <a:t>económico</a:t>
            </a:r>
            <a:r>
              <a:rPr dirty="0"/>
              <a:t> ante la </a:t>
            </a:r>
            <a:r>
              <a:rPr dirty="0" err="1"/>
              <a:t>falta</a:t>
            </a:r>
            <a:r>
              <a:rPr dirty="0"/>
              <a:t> del jefe de </a:t>
            </a:r>
            <a:r>
              <a:rPr dirty="0" err="1"/>
              <a:t>familia</a:t>
            </a:r>
            <a:r>
              <a:rPr dirty="0"/>
              <a:t> por </a:t>
            </a:r>
            <a:r>
              <a:rPr dirty="0" err="1"/>
              <a:t>algún</a:t>
            </a:r>
            <a:r>
              <a:rPr dirty="0"/>
              <a:t> </a:t>
            </a:r>
            <a:r>
              <a:rPr dirty="0" err="1"/>
              <a:t>imprevisto</a:t>
            </a:r>
            <a:r>
              <a:rPr dirty="0"/>
              <a:t>. </a:t>
            </a:r>
          </a:p>
          <a:p>
            <a:pPr algn="just">
              <a:lnSpc>
                <a:spcPct val="115000"/>
              </a:lnSpc>
              <a:spcBef>
                <a:spcPts val="1000"/>
              </a:spcBef>
              <a:defRPr sz="1600"/>
            </a:pPr>
            <a:r>
              <a:rPr dirty="0"/>
              <a:t>De 2016 a 2019 el </a:t>
            </a:r>
            <a:r>
              <a:rPr dirty="0" err="1"/>
              <a:t>Gobierno</a:t>
            </a:r>
            <a:r>
              <a:rPr dirty="0"/>
              <a:t> del Estado ha </a:t>
            </a:r>
            <a:r>
              <a:rPr dirty="0" err="1"/>
              <a:t>invertido</a:t>
            </a:r>
            <a:r>
              <a:rPr dirty="0"/>
              <a:t> </a:t>
            </a:r>
            <a:r>
              <a:rPr dirty="0" err="1"/>
              <a:t>en</a:t>
            </a:r>
            <a:r>
              <a:rPr dirty="0"/>
              <a:t> </a:t>
            </a:r>
            <a:r>
              <a:rPr dirty="0" err="1"/>
              <a:t>este</a:t>
            </a:r>
            <a:r>
              <a:rPr dirty="0"/>
              <a:t> </a:t>
            </a:r>
            <a:r>
              <a:rPr dirty="0" err="1"/>
              <a:t>programa</a:t>
            </a:r>
            <a:r>
              <a:rPr dirty="0"/>
              <a:t> </a:t>
            </a:r>
            <a:r>
              <a:rPr b="1" dirty="0">
                <a:latin typeface="+mn-lt"/>
                <a:ea typeface="+mn-ea"/>
                <a:cs typeface="+mn-cs"/>
                <a:sym typeface="Helvetica"/>
              </a:rPr>
              <a:t>11.1 MDP.</a:t>
            </a:r>
          </a:p>
        </p:txBody>
      </p:sp>
      <p:grpSp>
        <p:nvGrpSpPr>
          <p:cNvPr id="272" name="Grupo 10"/>
          <p:cNvGrpSpPr/>
          <p:nvPr/>
        </p:nvGrpSpPr>
        <p:grpSpPr>
          <a:xfrm>
            <a:off x="4917921" y="1098848"/>
            <a:ext cx="186381" cy="1792455"/>
            <a:chOff x="0" y="0"/>
            <a:chExt cx="186379" cy="1792453"/>
          </a:xfrm>
        </p:grpSpPr>
        <p:grpSp>
          <p:nvGrpSpPr>
            <p:cNvPr id="265" name="Grupo 30"/>
            <p:cNvGrpSpPr/>
            <p:nvPr/>
          </p:nvGrpSpPr>
          <p:grpSpPr>
            <a:xfrm>
              <a:off x="-1" y="0"/>
              <a:ext cx="186381" cy="144000"/>
              <a:chOff x="0" y="0"/>
              <a:chExt cx="186380" cy="143998"/>
            </a:xfrm>
          </p:grpSpPr>
          <p:sp>
            <p:nvSpPr>
              <p:cNvPr id="263" name="Rectángulo 31"/>
              <p:cNvSpPr/>
              <p:nvPr/>
            </p:nvSpPr>
            <p:spPr>
              <a:xfrm>
                <a:off x="-1" y="0"/>
                <a:ext cx="144001" cy="143999"/>
              </a:xfrm>
              <a:prstGeom prst="rect">
                <a:avLst/>
              </a:prstGeom>
              <a:solidFill>
                <a:srgbClr val="FFFFFF"/>
              </a:solidFill>
              <a:ln w="3175" cap="flat">
                <a:solidFill>
                  <a:srgbClr val="58C4BF"/>
                </a:solidFill>
                <a:prstDash val="solid"/>
                <a:miter lim="800000"/>
              </a:ln>
              <a:effectLst>
                <a:outerShdw blurRad="50800" dist="38100" dir="2700000" rotWithShape="0">
                  <a:srgbClr val="000000">
                    <a:alpha val="40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264" name="Flecha: cheurón 32"/>
              <p:cNvSpPr/>
              <p:nvPr/>
            </p:nvSpPr>
            <p:spPr>
              <a:xfrm>
                <a:off x="114379" y="35999"/>
                <a:ext cx="72001" cy="72001"/>
              </a:xfrm>
              <a:prstGeom prst="chevron">
                <a:avLst>
                  <a:gd name="adj" fmla="val 50000"/>
                </a:avLst>
              </a:prstGeom>
              <a:solidFill>
                <a:srgbClr val="58C4BF"/>
              </a:solidFill>
              <a:ln w="12700" cap="flat">
                <a:solidFill>
                  <a:srgbClr val="58C4B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268" name="Grupo 33"/>
            <p:cNvGrpSpPr/>
            <p:nvPr/>
          </p:nvGrpSpPr>
          <p:grpSpPr>
            <a:xfrm>
              <a:off x="-1" y="662484"/>
              <a:ext cx="186381" cy="144000"/>
              <a:chOff x="0" y="0"/>
              <a:chExt cx="186380" cy="143998"/>
            </a:xfrm>
          </p:grpSpPr>
          <p:sp>
            <p:nvSpPr>
              <p:cNvPr id="266" name="Rectángulo 34"/>
              <p:cNvSpPr/>
              <p:nvPr/>
            </p:nvSpPr>
            <p:spPr>
              <a:xfrm>
                <a:off x="-1" y="0"/>
                <a:ext cx="144001" cy="143999"/>
              </a:xfrm>
              <a:prstGeom prst="rect">
                <a:avLst/>
              </a:prstGeom>
              <a:solidFill>
                <a:srgbClr val="FFFFFF"/>
              </a:solidFill>
              <a:ln w="3175" cap="flat">
                <a:solidFill>
                  <a:srgbClr val="58C4BF"/>
                </a:solidFill>
                <a:prstDash val="solid"/>
                <a:miter lim="800000"/>
              </a:ln>
              <a:effectLst>
                <a:outerShdw blurRad="50800" dist="38100" dir="2700000" rotWithShape="0">
                  <a:srgbClr val="000000">
                    <a:alpha val="40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267" name="Flecha: cheurón 35"/>
              <p:cNvSpPr/>
              <p:nvPr/>
            </p:nvSpPr>
            <p:spPr>
              <a:xfrm>
                <a:off x="114379" y="35999"/>
                <a:ext cx="72001" cy="72001"/>
              </a:xfrm>
              <a:prstGeom prst="chevron">
                <a:avLst>
                  <a:gd name="adj" fmla="val 50000"/>
                </a:avLst>
              </a:prstGeom>
              <a:solidFill>
                <a:srgbClr val="58C4BF"/>
              </a:solidFill>
              <a:ln w="12700" cap="flat">
                <a:solidFill>
                  <a:srgbClr val="58C4B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271" name="Grupo 36"/>
            <p:cNvGrpSpPr/>
            <p:nvPr/>
          </p:nvGrpSpPr>
          <p:grpSpPr>
            <a:xfrm>
              <a:off x="-1" y="1648455"/>
              <a:ext cx="186381" cy="143999"/>
              <a:chOff x="0" y="0"/>
              <a:chExt cx="186380" cy="143998"/>
            </a:xfrm>
          </p:grpSpPr>
          <p:sp>
            <p:nvSpPr>
              <p:cNvPr id="269" name="Rectángulo 37"/>
              <p:cNvSpPr/>
              <p:nvPr/>
            </p:nvSpPr>
            <p:spPr>
              <a:xfrm>
                <a:off x="-1" y="0"/>
                <a:ext cx="144001" cy="143999"/>
              </a:xfrm>
              <a:prstGeom prst="rect">
                <a:avLst/>
              </a:prstGeom>
              <a:solidFill>
                <a:srgbClr val="FFFFFF"/>
              </a:solidFill>
              <a:ln w="3175" cap="flat">
                <a:solidFill>
                  <a:srgbClr val="58C4BF"/>
                </a:solidFill>
                <a:prstDash val="solid"/>
                <a:miter lim="800000"/>
              </a:ln>
              <a:effectLst>
                <a:outerShdw blurRad="50800" dist="38100" dir="2700000" rotWithShape="0">
                  <a:srgbClr val="000000">
                    <a:alpha val="40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270" name="Flecha: cheurón 38"/>
              <p:cNvSpPr/>
              <p:nvPr/>
            </p:nvSpPr>
            <p:spPr>
              <a:xfrm>
                <a:off x="114379" y="35999"/>
                <a:ext cx="72001" cy="72001"/>
              </a:xfrm>
              <a:prstGeom prst="chevron">
                <a:avLst>
                  <a:gd name="adj" fmla="val 50000"/>
                </a:avLst>
              </a:prstGeom>
              <a:solidFill>
                <a:srgbClr val="58C4BF"/>
              </a:solidFill>
              <a:ln w="12700" cap="flat">
                <a:solidFill>
                  <a:srgbClr val="58C4B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sp>
        <p:nvSpPr>
          <p:cNvPr id="273" name="Rectángulo 5"/>
          <p:cNvSpPr txBox="1"/>
          <p:nvPr/>
        </p:nvSpPr>
        <p:spPr>
          <a:xfrm>
            <a:off x="1241368" y="3174941"/>
            <a:ext cx="2533513" cy="311409"/>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600" b="1">
                <a:latin typeface="Cambria"/>
                <a:ea typeface="Cambria"/>
                <a:cs typeface="Cambria"/>
                <a:sym typeface="Cambria"/>
              </a:defRPr>
            </a:lvl1pPr>
          </a:lstStyle>
          <a:p>
            <a:r>
              <a:t>Distribución por Municipio </a:t>
            </a:r>
          </a:p>
        </p:txBody>
      </p:sp>
      <p:sp>
        <p:nvSpPr>
          <p:cNvPr id="274" name="Rectángulo 6"/>
          <p:cNvSpPr txBox="1"/>
          <p:nvPr/>
        </p:nvSpPr>
        <p:spPr>
          <a:xfrm>
            <a:off x="752729" y="5160815"/>
            <a:ext cx="3849661" cy="287088"/>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400" b="1">
                <a:latin typeface="Cambria"/>
                <a:ea typeface="Cambria"/>
                <a:cs typeface="Cambria"/>
                <a:sym typeface="Cambria"/>
              </a:defRPr>
            </a:lvl1pPr>
          </a:lstStyle>
          <a:p>
            <a:r>
              <a:t>Distribución en el Municipio de Mulegé por Zona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extBox 233">
            <a:extLst>
              <a:ext uri="{FF2B5EF4-FFF2-40B4-BE49-F238E27FC236}">
                <a16:creationId xmlns="" xmlns:a16="http://schemas.microsoft.com/office/drawing/2014/main" id="{F1023759-1ED3-4E47-945B-3EFE3D9C0FFA}"/>
              </a:ext>
            </a:extLst>
          </p:cNvPr>
          <p:cNvSpPr txBox="1"/>
          <p:nvPr/>
        </p:nvSpPr>
        <p:spPr>
          <a:xfrm>
            <a:off x="0" y="1833485"/>
            <a:ext cx="12192000" cy="1015663"/>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6000" b="1" i="0" u="none" strike="noStrike" kern="1200" cap="none" spc="-150" normalizeH="0" baseline="0" noProof="0" dirty="0">
                <a:ln>
                  <a:noFill/>
                </a:ln>
                <a:solidFill>
                  <a:srgbClr val="002060"/>
                </a:solidFill>
                <a:effectLst>
                  <a:outerShdw dist="63500" dir="2700000" algn="tl" rotWithShape="0">
                    <a:prstClr val="black">
                      <a:alpha val="40000"/>
                    </a:prstClr>
                  </a:outerShdw>
                </a:effectLst>
                <a:uLnTx/>
                <a:uFillTx/>
                <a:latin typeface="Quattrocento Sans" panose="020B0502050000020003" pitchFamily="34" charset="0"/>
                <a:ea typeface="Roboto" panose="02000000000000000000" pitchFamily="2" charset="0"/>
                <a:cs typeface="Arima Madurai Black" pitchFamily="2" charset="77"/>
              </a:rPr>
              <a:t>FONMAR</a:t>
            </a:r>
          </a:p>
        </p:txBody>
      </p:sp>
      <p:sp>
        <p:nvSpPr>
          <p:cNvPr id="4" name="TextBox 233">
            <a:extLst>
              <a:ext uri="{FF2B5EF4-FFF2-40B4-BE49-F238E27FC236}">
                <a16:creationId xmlns="" xmlns:a16="http://schemas.microsoft.com/office/drawing/2014/main" id="{67476317-F891-4FDF-8234-E67366CF4C8F}"/>
              </a:ext>
            </a:extLst>
          </p:cNvPr>
          <p:cNvSpPr txBox="1"/>
          <p:nvPr/>
        </p:nvSpPr>
        <p:spPr>
          <a:xfrm>
            <a:off x="0" y="3290940"/>
            <a:ext cx="12192000" cy="2169825"/>
          </a:xfrm>
          <a:prstGeom prst="rect">
            <a:avLst/>
          </a:prstGeom>
          <a:noFill/>
        </p:spPr>
        <p:txBody>
          <a:bodyPr wrap="square" rtlCol="0" anchor="b">
            <a:spAutoFit/>
          </a:bodyPr>
          <a:lstStyle/>
          <a:p>
            <a:pPr lvl="0" algn="ctr"/>
            <a:r>
              <a:rPr lang="es-MX" sz="4500" b="1" spc="-150" dirty="0">
                <a:solidFill>
                  <a:srgbClr val="002060"/>
                </a:solidFill>
                <a:effectLst>
                  <a:outerShdw dist="63500" dir="2700000" algn="tl" rotWithShape="0">
                    <a:prstClr val="black">
                      <a:alpha val="40000"/>
                    </a:prstClr>
                  </a:outerShdw>
                </a:effectLst>
                <a:latin typeface="Quattrocento Sans" panose="020B0502050000020003" pitchFamily="34" charset="0"/>
                <a:ea typeface="Roboto" panose="02000000000000000000" pitchFamily="2" charset="0"/>
                <a:cs typeface="Arima Madurai Black" pitchFamily="2" charset="77"/>
              </a:rPr>
              <a:t>Fondo para la Protección de los Recursos Marinos del Estado de Baja California </a:t>
            </a:r>
            <a:r>
              <a:rPr lang="es-MX" sz="4500" b="1" spc="-150" dirty="0" smtClean="0">
                <a:solidFill>
                  <a:srgbClr val="002060"/>
                </a:solidFill>
                <a:effectLst>
                  <a:outerShdw dist="63500" dir="2700000" algn="tl" rotWithShape="0">
                    <a:prstClr val="black">
                      <a:alpha val="40000"/>
                    </a:prstClr>
                  </a:outerShdw>
                </a:effectLst>
                <a:latin typeface="Quattrocento Sans" panose="020B0502050000020003" pitchFamily="34" charset="0"/>
                <a:ea typeface="Roboto" panose="02000000000000000000" pitchFamily="2" charset="0"/>
                <a:cs typeface="Arima Madurai Black" pitchFamily="2" charset="77"/>
              </a:rPr>
              <a:t>Sur</a:t>
            </a:r>
            <a:endParaRPr lang="es-MX" sz="4500" b="1" spc="-150" dirty="0">
              <a:solidFill>
                <a:srgbClr val="002060"/>
              </a:solidFill>
              <a:effectLst>
                <a:outerShdw dist="63500" dir="2700000" algn="tl" rotWithShape="0">
                  <a:prstClr val="black">
                    <a:alpha val="40000"/>
                  </a:prstClr>
                </a:outerShdw>
              </a:effectLst>
              <a:latin typeface="Quattrocento Sans" panose="020B0502050000020003" pitchFamily="34" charset="0"/>
              <a:ea typeface="Roboto" panose="02000000000000000000" pitchFamily="2" charset="0"/>
              <a:cs typeface="Arima Madurai Black" pitchFamily="2" charset="77"/>
            </a:endParaRPr>
          </a:p>
          <a:p>
            <a:pPr lvl="0" algn="ctr"/>
            <a:r>
              <a:rPr kumimoji="0" lang="es-MX" sz="4500" b="1" i="0" u="none" strike="noStrike" kern="1200" cap="none" spc="-150" normalizeH="0" baseline="0" noProof="0" dirty="0">
                <a:ln>
                  <a:noFill/>
                </a:ln>
                <a:solidFill>
                  <a:srgbClr val="002060"/>
                </a:solidFill>
                <a:effectLst>
                  <a:outerShdw dist="63500" dir="2700000" algn="tl" rotWithShape="0">
                    <a:prstClr val="black">
                      <a:alpha val="40000"/>
                    </a:prstClr>
                  </a:outerShdw>
                </a:effectLst>
                <a:uLnTx/>
                <a:uFillTx/>
                <a:latin typeface="Quattrocento Sans" panose="020B0502050000020003" pitchFamily="34" charset="0"/>
                <a:ea typeface="Roboto" panose="02000000000000000000" pitchFamily="2" charset="0"/>
                <a:cs typeface="Arima Madurai Black" pitchFamily="2" charset="77"/>
              </a:rPr>
              <a:t>Programas </a:t>
            </a:r>
            <a:r>
              <a:rPr kumimoji="0" lang="es-MX" sz="4500" b="1" i="0" u="none" strike="noStrike" kern="1200" cap="none" spc="-150" normalizeH="0" baseline="0" noProof="0" dirty="0" smtClean="0">
                <a:ln>
                  <a:noFill/>
                </a:ln>
                <a:solidFill>
                  <a:srgbClr val="002060"/>
                </a:solidFill>
                <a:effectLst>
                  <a:outerShdw dist="63500" dir="2700000" algn="tl" rotWithShape="0">
                    <a:prstClr val="black">
                      <a:alpha val="40000"/>
                    </a:prstClr>
                  </a:outerShdw>
                </a:effectLst>
                <a:uLnTx/>
                <a:uFillTx/>
                <a:latin typeface="Quattrocento Sans" panose="020B0502050000020003" pitchFamily="34" charset="0"/>
                <a:ea typeface="Roboto" panose="02000000000000000000" pitchFamily="2" charset="0"/>
                <a:cs typeface="Arima Madurai Black" pitchFamily="2" charset="77"/>
              </a:rPr>
              <a:t>2020</a:t>
            </a:r>
            <a:endParaRPr kumimoji="0" lang="en-US" sz="4500" b="1" i="0" u="none" strike="noStrike" kern="1200" cap="none" spc="-150" normalizeH="0" baseline="0" noProof="0" dirty="0">
              <a:ln>
                <a:noFill/>
              </a:ln>
              <a:solidFill>
                <a:srgbClr val="002060"/>
              </a:solidFill>
              <a:effectLst>
                <a:outerShdw dist="63500" dir="2700000" algn="tl" rotWithShape="0">
                  <a:prstClr val="black">
                    <a:alpha val="40000"/>
                  </a:prstClr>
                </a:outerShdw>
              </a:effectLst>
              <a:uLnTx/>
              <a:uFillTx/>
              <a:latin typeface="Quattrocento Sans" panose="020B0502050000020003" pitchFamily="34" charset="0"/>
              <a:ea typeface="Roboto" panose="02000000000000000000" pitchFamily="2" charset="0"/>
              <a:cs typeface="Arima Madurai Black" pitchFamily="2" charset="77"/>
            </a:endParaRPr>
          </a:p>
        </p:txBody>
      </p:sp>
    </p:spTree>
    <p:extLst>
      <p:ext uri="{BB962C8B-B14F-4D97-AF65-F5344CB8AC3E}">
        <p14:creationId xmlns:p14="http://schemas.microsoft.com/office/powerpoint/2010/main" val="3122695481"/>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FFD14BBF-D273-47CE-92E7-F50644523442}"/>
              </a:ext>
            </a:extLst>
          </p:cNvPr>
          <p:cNvSpPr txBox="1"/>
          <p:nvPr/>
        </p:nvSpPr>
        <p:spPr>
          <a:xfrm>
            <a:off x="173182" y="1551563"/>
            <a:ext cx="11845636" cy="3939540"/>
          </a:xfrm>
          <a:prstGeom prst="rect">
            <a:avLst/>
          </a:prstGeom>
          <a:noFill/>
        </p:spPr>
        <p:txBody>
          <a:bodyPr wrap="square" rtlCol="0">
            <a:spAutoFit/>
          </a:bodyPr>
          <a:lstStyle/>
          <a:p>
            <a:pPr algn="just"/>
            <a:r>
              <a:rPr lang="es-MX" sz="2500" dirty="0">
                <a:solidFill>
                  <a:srgbClr val="002060"/>
                </a:solidFill>
              </a:rPr>
              <a:t>El Fondo para la Protección de los Recursos Marinos del Estado de Baja California Sur es un Fideicomiso Público, el cual tiene como finalidad la óptima administración de los recursos provenientes de los derechos de la pesca deportiva</a:t>
            </a:r>
            <a:r>
              <a:rPr lang="es-MX" sz="2500" dirty="0" smtClean="0">
                <a:solidFill>
                  <a:srgbClr val="002060"/>
                </a:solidFill>
              </a:rPr>
              <a:t>.</a:t>
            </a:r>
          </a:p>
          <a:p>
            <a:pPr algn="just"/>
            <a:endParaRPr lang="es-ES_tradnl" sz="2500" dirty="0">
              <a:solidFill>
                <a:srgbClr val="002060"/>
              </a:solidFill>
            </a:endParaRPr>
          </a:p>
          <a:p>
            <a:pPr algn="just"/>
            <a:r>
              <a:rPr lang="es-MX" sz="2500" b="1" dirty="0" smtClean="0">
                <a:solidFill>
                  <a:srgbClr val="002060"/>
                </a:solidFill>
              </a:rPr>
              <a:t>Objetivos</a:t>
            </a:r>
            <a:r>
              <a:rPr lang="es-MX" sz="2500" dirty="0" smtClean="0">
                <a:solidFill>
                  <a:srgbClr val="002060"/>
                </a:solidFill>
              </a:rPr>
              <a:t>:</a:t>
            </a:r>
            <a:endParaRPr lang="es-ES_tradnl" sz="2500" dirty="0">
              <a:solidFill>
                <a:srgbClr val="002060"/>
              </a:solidFill>
            </a:endParaRPr>
          </a:p>
          <a:p>
            <a:pPr marL="342900" lvl="0" indent="-342900" algn="just">
              <a:buFont typeface="Arial"/>
              <a:buChar char="•"/>
            </a:pPr>
            <a:r>
              <a:rPr lang="es-MX" sz="2500" dirty="0">
                <a:solidFill>
                  <a:srgbClr val="002060"/>
                </a:solidFill>
              </a:rPr>
              <a:t>Impulsar el aprovechamiento racional y sustentable de los recursos pesqueros, particularmente de las especies reservadas a la pesca deportiva.</a:t>
            </a:r>
            <a:endParaRPr lang="es-ES_tradnl" sz="2500" dirty="0">
              <a:solidFill>
                <a:srgbClr val="002060"/>
              </a:solidFill>
            </a:endParaRPr>
          </a:p>
          <a:p>
            <a:pPr marL="342900" lvl="0" indent="-342900" algn="just">
              <a:buFont typeface="Arial"/>
              <a:buChar char="•"/>
            </a:pPr>
            <a:r>
              <a:rPr lang="es-MX" sz="2500" dirty="0">
                <a:solidFill>
                  <a:srgbClr val="002060"/>
                </a:solidFill>
              </a:rPr>
              <a:t>Promover la actividad turística relacionada a la pesca deportiva, y</a:t>
            </a:r>
            <a:endParaRPr lang="es-ES_tradnl" sz="2500" dirty="0">
              <a:solidFill>
                <a:srgbClr val="002060"/>
              </a:solidFill>
            </a:endParaRPr>
          </a:p>
          <a:p>
            <a:pPr marL="342900" indent="-342900" algn="just">
              <a:buFont typeface="Arial"/>
              <a:buChar char="•"/>
            </a:pPr>
            <a:r>
              <a:rPr lang="es-MX" sz="2500" dirty="0">
                <a:solidFill>
                  <a:srgbClr val="002060"/>
                </a:solidFill>
              </a:rPr>
              <a:t>Promover el crecimiento de la pesca deportiva en todas las regiones de Baja California Sur.</a:t>
            </a:r>
            <a:r>
              <a:rPr lang="es-ES_tradnl" sz="2500" dirty="0">
                <a:solidFill>
                  <a:srgbClr val="002060"/>
                </a:solidFill>
              </a:rPr>
              <a:t> </a:t>
            </a:r>
            <a:endParaRPr lang="es-MX" sz="2500" b="1" dirty="0">
              <a:solidFill>
                <a:srgbClr val="002060"/>
              </a:solidFill>
            </a:endParaRPr>
          </a:p>
        </p:txBody>
      </p:sp>
    </p:spTree>
    <p:extLst>
      <p:ext uri="{BB962C8B-B14F-4D97-AF65-F5344CB8AC3E}">
        <p14:creationId xmlns:p14="http://schemas.microsoft.com/office/powerpoint/2010/main" val="1408016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FFD14BBF-D273-47CE-92E7-F50644523442}"/>
              </a:ext>
            </a:extLst>
          </p:cNvPr>
          <p:cNvSpPr txBox="1"/>
          <p:nvPr/>
        </p:nvSpPr>
        <p:spPr>
          <a:xfrm>
            <a:off x="322118" y="1827791"/>
            <a:ext cx="11547763" cy="3554819"/>
          </a:xfrm>
          <a:prstGeom prst="rect">
            <a:avLst/>
          </a:prstGeom>
          <a:noFill/>
        </p:spPr>
        <p:txBody>
          <a:bodyPr wrap="square" rtlCol="0">
            <a:spAutoFit/>
          </a:bodyPr>
          <a:lstStyle/>
          <a:p>
            <a:r>
              <a:rPr lang="es-MX" sz="2500" b="1" dirty="0">
                <a:solidFill>
                  <a:srgbClr val="002060"/>
                </a:solidFill>
              </a:rPr>
              <a:t>Problemática de la pesca deportiva en BCS</a:t>
            </a:r>
            <a:r>
              <a:rPr lang="es-MX" sz="2500" b="1" dirty="0" smtClean="0">
                <a:solidFill>
                  <a:srgbClr val="002060"/>
                </a:solidFill>
              </a:rPr>
              <a:t>:</a:t>
            </a:r>
          </a:p>
          <a:p>
            <a:endParaRPr lang="es-ES_tradnl" sz="2500" dirty="0">
              <a:solidFill>
                <a:srgbClr val="002060"/>
              </a:solidFill>
            </a:endParaRPr>
          </a:p>
          <a:p>
            <a:pPr marL="342900" lvl="0" indent="-342900">
              <a:buFont typeface="Arial"/>
              <a:buChar char="•"/>
            </a:pPr>
            <a:r>
              <a:rPr lang="es-MX" sz="2500" dirty="0">
                <a:solidFill>
                  <a:srgbClr val="002060"/>
                </a:solidFill>
              </a:rPr>
              <a:t>Pesca ilegal y no declarada de las especies reservadas a la pesca deportiva.</a:t>
            </a:r>
            <a:endParaRPr lang="es-ES_tradnl" sz="2500" dirty="0">
              <a:solidFill>
                <a:srgbClr val="002060"/>
              </a:solidFill>
            </a:endParaRPr>
          </a:p>
          <a:p>
            <a:pPr marL="342900" lvl="0" indent="-342900">
              <a:buFont typeface="Arial"/>
              <a:buChar char="•"/>
            </a:pPr>
            <a:r>
              <a:rPr lang="es-MX" sz="2500" dirty="0">
                <a:solidFill>
                  <a:srgbClr val="002060"/>
                </a:solidFill>
              </a:rPr>
              <a:t>Comercialización ilegal de éstas especies, sobre todo marlín y dorado.</a:t>
            </a:r>
            <a:endParaRPr lang="es-ES_tradnl" sz="2500" dirty="0">
              <a:solidFill>
                <a:srgbClr val="002060"/>
              </a:solidFill>
            </a:endParaRPr>
          </a:p>
          <a:p>
            <a:pPr marL="342900" lvl="0" indent="-342900">
              <a:buFont typeface="Arial"/>
              <a:buChar char="•"/>
            </a:pPr>
            <a:r>
              <a:rPr lang="es-MX" sz="2500" dirty="0">
                <a:solidFill>
                  <a:srgbClr val="002060"/>
                </a:solidFill>
              </a:rPr>
              <a:t>Amenaza permanente de liberar legalmente estas especies a la pesca comercial.</a:t>
            </a:r>
            <a:endParaRPr lang="es-ES_tradnl" sz="2500" dirty="0">
              <a:solidFill>
                <a:srgbClr val="002060"/>
              </a:solidFill>
            </a:endParaRPr>
          </a:p>
          <a:p>
            <a:pPr marL="342900" lvl="0" indent="-342900">
              <a:buFont typeface="Arial"/>
              <a:buChar char="•"/>
            </a:pPr>
            <a:r>
              <a:rPr lang="es-MX" sz="2500" dirty="0">
                <a:solidFill>
                  <a:srgbClr val="002060"/>
                </a:solidFill>
              </a:rPr>
              <a:t>Durante años se padeció la falta de apoyos gubernamentales destinados exclusivamente para esta actividad.</a:t>
            </a:r>
            <a:endParaRPr lang="es-ES_tradnl" sz="2500" dirty="0">
              <a:solidFill>
                <a:srgbClr val="002060"/>
              </a:solidFill>
            </a:endParaRPr>
          </a:p>
          <a:p>
            <a:pPr marL="342900" lvl="0" indent="-342900">
              <a:buFont typeface="Arial"/>
              <a:buChar char="•"/>
            </a:pPr>
            <a:r>
              <a:rPr lang="es-MX" sz="2500" dirty="0">
                <a:solidFill>
                  <a:srgbClr val="002060"/>
                </a:solidFill>
              </a:rPr>
              <a:t>Falta de modernización de las embarcaciones y equipos de pesca.</a:t>
            </a:r>
            <a:endParaRPr lang="es-ES_tradnl" sz="2500" dirty="0">
              <a:solidFill>
                <a:srgbClr val="002060"/>
              </a:solidFill>
            </a:endParaRPr>
          </a:p>
          <a:p>
            <a:pPr marL="342900" indent="-342900">
              <a:buFont typeface="Arial"/>
              <a:buChar char="•"/>
            </a:pPr>
            <a:r>
              <a:rPr lang="es-MX" sz="2500" dirty="0">
                <a:solidFill>
                  <a:srgbClr val="002060"/>
                </a:solidFill>
              </a:rPr>
              <a:t>Falta de capacitación de los prestadores de servicios.</a:t>
            </a:r>
            <a:r>
              <a:rPr lang="es-ES_tradnl" sz="2500" dirty="0">
                <a:solidFill>
                  <a:srgbClr val="002060"/>
                </a:solidFill>
              </a:rPr>
              <a:t> </a:t>
            </a:r>
            <a:endParaRPr lang="es-MX" sz="2500" b="1" dirty="0">
              <a:solidFill>
                <a:srgbClr val="002060"/>
              </a:solidFill>
            </a:endParaRPr>
          </a:p>
        </p:txBody>
      </p:sp>
    </p:spTree>
    <p:extLst>
      <p:ext uri="{BB962C8B-B14F-4D97-AF65-F5344CB8AC3E}">
        <p14:creationId xmlns:p14="http://schemas.microsoft.com/office/powerpoint/2010/main" val="3729766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extBox 233">
            <a:extLst>
              <a:ext uri="{FF2B5EF4-FFF2-40B4-BE49-F238E27FC236}">
                <a16:creationId xmlns="" xmlns:a16="http://schemas.microsoft.com/office/drawing/2014/main" id="{0C4B6588-5591-4862-B015-FC22ED8C5B13}"/>
              </a:ext>
            </a:extLst>
          </p:cNvPr>
          <p:cNvSpPr txBox="1"/>
          <p:nvPr/>
        </p:nvSpPr>
        <p:spPr>
          <a:xfrm>
            <a:off x="0" y="1845323"/>
            <a:ext cx="12192000" cy="2169825"/>
          </a:xfrm>
          <a:prstGeom prst="rect">
            <a:avLst/>
          </a:prstGeom>
          <a:noFill/>
        </p:spPr>
        <p:txBody>
          <a:bodyPr wrap="square" rtlCol="0" anchor="b">
            <a:spAutoFit/>
          </a:bodyPr>
          <a:lstStyle/>
          <a:p>
            <a:pPr algn="ctr"/>
            <a:r>
              <a:rPr lang="es-MX" sz="4500" b="1" spc="-150" dirty="0">
                <a:solidFill>
                  <a:srgbClr val="002060"/>
                </a:solidFill>
                <a:effectLst>
                  <a:outerShdw dist="63500" dir="2700000" algn="tl" rotWithShape="0">
                    <a:prstClr val="black">
                      <a:alpha val="40000"/>
                    </a:prstClr>
                  </a:outerShdw>
                </a:effectLst>
                <a:latin typeface="Quattrocento Sans" panose="020B0502050000020003" pitchFamily="34" charset="0"/>
                <a:ea typeface="Roboto" panose="02000000000000000000" pitchFamily="2" charset="0"/>
                <a:cs typeface="Arima Madurai Black" pitchFamily="2" charset="77"/>
              </a:rPr>
              <a:t>PROGRAMA ESTATAL DE FORTALECIMIENTO AL DESARROLLO DE LAS ACTIVIDADES PRODUCTIVAS DEL SECTOR PRIMARIO.</a:t>
            </a:r>
            <a:endParaRPr lang="en-US" sz="4500" b="1" spc="-150" dirty="0">
              <a:solidFill>
                <a:srgbClr val="002060"/>
              </a:solidFill>
              <a:effectLst>
                <a:outerShdw dist="63500" dir="2700000" algn="tl" rotWithShape="0">
                  <a:prstClr val="black">
                    <a:alpha val="40000"/>
                  </a:prstClr>
                </a:outerShdw>
              </a:effectLst>
              <a:latin typeface="Quattrocento Sans" panose="020B0502050000020003" pitchFamily="34" charset="0"/>
              <a:ea typeface="Roboto" panose="02000000000000000000" pitchFamily="2" charset="0"/>
              <a:cs typeface="Arima Madurai Black" pitchFamily="2" charset="77"/>
            </a:endParaRPr>
          </a:p>
        </p:txBody>
      </p:sp>
      <p:sp>
        <p:nvSpPr>
          <p:cNvPr id="4" name="CuadroTexto 3">
            <a:extLst>
              <a:ext uri="{FF2B5EF4-FFF2-40B4-BE49-F238E27FC236}">
                <a16:creationId xmlns="" xmlns:a16="http://schemas.microsoft.com/office/drawing/2014/main" id="{364B7D89-C006-4CA2-8592-AFDF33C063CB}"/>
              </a:ext>
            </a:extLst>
          </p:cNvPr>
          <p:cNvSpPr txBox="1"/>
          <p:nvPr/>
        </p:nvSpPr>
        <p:spPr>
          <a:xfrm>
            <a:off x="374073" y="4246015"/>
            <a:ext cx="11679380" cy="1908215"/>
          </a:xfrm>
          <a:prstGeom prst="rect">
            <a:avLst/>
          </a:prstGeom>
          <a:noFill/>
        </p:spPr>
        <p:txBody>
          <a:bodyPr wrap="square" rtlCol="0">
            <a:spAutoFit/>
          </a:bodyPr>
          <a:lstStyle/>
          <a:p>
            <a:pPr algn="just"/>
            <a:r>
              <a:rPr lang="es-MX" sz="2000" b="1" dirty="0">
                <a:solidFill>
                  <a:srgbClr val="002060"/>
                </a:solidFill>
              </a:rPr>
              <a:t>LOS APOYOS serán destinados  a proyectos productivos en el subsector agrícola, preferentemente en infraestructura, equipamiento, maquinaria y adquisición de plantas.</a:t>
            </a:r>
          </a:p>
          <a:p>
            <a:pPr algn="just"/>
            <a:endParaRPr lang="es-MX" sz="2000" b="1" dirty="0">
              <a:solidFill>
                <a:srgbClr val="002060"/>
              </a:solidFill>
            </a:endParaRPr>
          </a:p>
          <a:p>
            <a:pPr algn="just"/>
            <a:r>
              <a:rPr lang="es-MX" sz="2000" b="1" dirty="0">
                <a:solidFill>
                  <a:srgbClr val="002060"/>
                </a:solidFill>
              </a:rPr>
              <a:t>El Monto Máximo de Apoyo será de el 50% del importe total de la inversión o hasta 75 mil pesos por Unidad de Producción en todos los conceptos. </a:t>
            </a:r>
          </a:p>
          <a:p>
            <a:endParaRPr lang="es-MX" dirty="0"/>
          </a:p>
        </p:txBody>
      </p:sp>
    </p:spTree>
    <p:extLst>
      <p:ext uri="{BB962C8B-B14F-4D97-AF65-F5344CB8AC3E}">
        <p14:creationId xmlns:p14="http://schemas.microsoft.com/office/powerpoint/2010/main" val="1100288355"/>
      </p:ext>
    </p:extLst>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 xmlns:a16="http://schemas.microsoft.com/office/drawing/2014/main" id="{ECA966E1-F95D-4604-8574-0944024A419B}"/>
              </a:ext>
            </a:extLst>
          </p:cNvPr>
          <p:cNvSpPr txBox="1"/>
          <p:nvPr/>
        </p:nvSpPr>
        <p:spPr>
          <a:xfrm>
            <a:off x="346364" y="1765131"/>
            <a:ext cx="11526981" cy="3939540"/>
          </a:xfrm>
          <a:prstGeom prst="rect">
            <a:avLst/>
          </a:prstGeom>
          <a:noFill/>
        </p:spPr>
        <p:txBody>
          <a:bodyPr wrap="square" rtlCol="0">
            <a:spAutoFit/>
          </a:bodyPr>
          <a:lstStyle/>
          <a:p>
            <a:r>
              <a:rPr lang="es-MX" sz="2500" b="1" dirty="0" smtClean="0">
                <a:solidFill>
                  <a:srgbClr val="002060"/>
                </a:solidFill>
              </a:rPr>
              <a:t>PREAPED</a:t>
            </a:r>
          </a:p>
          <a:p>
            <a:endParaRPr lang="es-MX" sz="2500" dirty="0">
              <a:solidFill>
                <a:srgbClr val="002060"/>
              </a:solidFill>
            </a:endParaRPr>
          </a:p>
          <a:p>
            <a:r>
              <a:rPr lang="es-MX" sz="2500" dirty="0" smtClean="0">
                <a:solidFill>
                  <a:srgbClr val="002060"/>
                </a:solidFill>
              </a:rPr>
              <a:t>El </a:t>
            </a:r>
            <a:r>
              <a:rPr lang="es-MX" sz="2500" b="1" dirty="0">
                <a:solidFill>
                  <a:srgbClr val="002060"/>
                </a:solidFill>
              </a:rPr>
              <a:t>Programa Estatal de Apoyos para el Desarrollo y Fortalecimiento de la Pesca Deportiva de B.C.S.</a:t>
            </a:r>
            <a:r>
              <a:rPr lang="es-MX" sz="2500" dirty="0">
                <a:solidFill>
                  <a:srgbClr val="002060"/>
                </a:solidFill>
              </a:rPr>
              <a:t> es un programa de nueva creación y único en su tipo a nivel nacional</a:t>
            </a:r>
            <a:r>
              <a:rPr lang="es-MX" sz="2500" dirty="0" smtClean="0">
                <a:solidFill>
                  <a:srgbClr val="002060"/>
                </a:solidFill>
              </a:rPr>
              <a:t>.</a:t>
            </a:r>
          </a:p>
          <a:p>
            <a:endParaRPr lang="es-ES_tradnl" sz="2500" dirty="0">
              <a:solidFill>
                <a:srgbClr val="002060"/>
              </a:solidFill>
            </a:endParaRPr>
          </a:p>
          <a:p>
            <a:r>
              <a:rPr lang="es-MX" sz="2500" dirty="0">
                <a:solidFill>
                  <a:srgbClr val="002060"/>
                </a:solidFill>
              </a:rPr>
              <a:t>Un diagnóstico preliminar de este sector revela que hay </a:t>
            </a:r>
            <a:r>
              <a:rPr lang="es-MX" sz="2500" b="1" dirty="0">
                <a:solidFill>
                  <a:srgbClr val="002060"/>
                </a:solidFill>
              </a:rPr>
              <a:t>poco más de 1,800 embarcaciones de pesca deportiva</a:t>
            </a:r>
            <a:r>
              <a:rPr lang="es-MX" sz="2500" dirty="0">
                <a:solidFill>
                  <a:srgbClr val="002060"/>
                </a:solidFill>
              </a:rPr>
              <a:t> en el estado que prestan el servicio de manera habitual, no siempre de manera legal ni ordenada.</a:t>
            </a:r>
            <a:endParaRPr lang="es-ES_tradnl" sz="2500" dirty="0">
              <a:solidFill>
                <a:srgbClr val="002060"/>
              </a:solidFill>
            </a:endParaRPr>
          </a:p>
          <a:p>
            <a:pPr algn="just"/>
            <a:endParaRPr lang="es-MX" sz="2500" b="1" dirty="0" smtClean="0">
              <a:solidFill>
                <a:srgbClr val="002060"/>
              </a:solidFill>
            </a:endParaRPr>
          </a:p>
        </p:txBody>
      </p:sp>
    </p:spTree>
    <p:extLst>
      <p:ext uri="{BB962C8B-B14F-4D97-AF65-F5344CB8AC3E}">
        <p14:creationId xmlns:p14="http://schemas.microsoft.com/office/powerpoint/2010/main" val="869334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3185969817"/>
              </p:ext>
            </p:extLst>
          </p:nvPr>
        </p:nvGraphicFramePr>
        <p:xfrm>
          <a:off x="2539857" y="1573862"/>
          <a:ext cx="5714676" cy="2104847"/>
        </p:xfrm>
        <a:graphic>
          <a:graphicData uri="http://schemas.openxmlformats.org/drawingml/2006/table">
            <a:tbl>
              <a:tblPr>
                <a:tableStyleId>{125E5076-3810-47DD-B79F-674D7AD40C01}</a:tableStyleId>
              </a:tblPr>
              <a:tblGrid>
                <a:gridCol w="1904892"/>
                <a:gridCol w="1904892"/>
                <a:gridCol w="1904892"/>
              </a:tblGrid>
              <a:tr h="426857">
                <a:tc>
                  <a:txBody>
                    <a:bodyPr/>
                    <a:lstStyle/>
                    <a:p>
                      <a:pPr algn="ctr" fontAlgn="ctr"/>
                      <a:r>
                        <a:rPr lang="es-ES_tradnl" sz="1500" u="none" strike="noStrike" dirty="0">
                          <a:solidFill>
                            <a:schemeClr val="bg1"/>
                          </a:solidFill>
                          <a:effectLst/>
                        </a:rPr>
                        <a:t>MUNICIPIO</a:t>
                      </a:r>
                      <a:endParaRPr lang="es-ES_tradnl" sz="1500" b="1" i="0" u="none" strike="noStrike" dirty="0">
                        <a:solidFill>
                          <a:schemeClr val="bg1"/>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060"/>
                    </a:solidFill>
                  </a:tcPr>
                </a:tc>
                <a:tc>
                  <a:txBody>
                    <a:bodyPr/>
                    <a:lstStyle/>
                    <a:p>
                      <a:pPr algn="ctr" fontAlgn="ctr"/>
                      <a:r>
                        <a:rPr lang="es-ES_tradnl" sz="1500" u="none" strike="noStrike" dirty="0">
                          <a:solidFill>
                            <a:schemeClr val="bg1"/>
                          </a:solidFill>
                          <a:effectLst/>
                        </a:rPr>
                        <a:t>Embarcaciones</a:t>
                      </a:r>
                      <a:endParaRPr lang="es-ES_tradnl" sz="1500" b="1" i="0" u="none" strike="noStrike" dirty="0">
                        <a:solidFill>
                          <a:schemeClr val="bg1"/>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060"/>
                    </a:solidFill>
                  </a:tcPr>
                </a:tc>
                <a:tc>
                  <a:txBody>
                    <a:bodyPr/>
                    <a:lstStyle/>
                    <a:p>
                      <a:pPr algn="ctr" fontAlgn="ctr"/>
                      <a:r>
                        <a:rPr lang="es-ES_tradnl" sz="1500" u="none" strike="noStrike" dirty="0">
                          <a:solidFill>
                            <a:schemeClr val="bg1"/>
                          </a:solidFill>
                          <a:effectLst/>
                        </a:rPr>
                        <a:t>%</a:t>
                      </a:r>
                      <a:endParaRPr lang="es-ES_tradnl" sz="1500" b="1" i="0" u="none" strike="noStrike" dirty="0">
                        <a:solidFill>
                          <a:schemeClr val="bg1"/>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060"/>
                    </a:solidFill>
                  </a:tcPr>
                </a:tc>
              </a:tr>
              <a:tr h="279665">
                <a:tc>
                  <a:txBody>
                    <a:bodyPr/>
                    <a:lstStyle/>
                    <a:p>
                      <a:pPr algn="ctr" fontAlgn="ctr"/>
                      <a:r>
                        <a:rPr lang="es-ES_tradnl" sz="1500" u="none" strike="noStrike" dirty="0">
                          <a:solidFill>
                            <a:srgbClr val="002060"/>
                          </a:solidFill>
                          <a:effectLst/>
                        </a:rPr>
                        <a:t>Los Cabos</a:t>
                      </a:r>
                      <a:endParaRPr lang="es-ES_tradnl" sz="1500" b="0" i="0" u="none" strike="noStrike" dirty="0">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fontAlgn="ctr"/>
                      <a:r>
                        <a:rPr lang="es-ES_tradnl" sz="1500" u="none" strike="noStrike">
                          <a:solidFill>
                            <a:srgbClr val="002060"/>
                          </a:solidFill>
                          <a:effectLst/>
                        </a:rPr>
                        <a:t>645</a:t>
                      </a:r>
                      <a:endParaRPr lang="es-ES_tradnl" sz="1500" b="0" i="0" u="none" strike="noStrike">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fontAlgn="ctr"/>
                      <a:r>
                        <a:rPr lang="es-ES_tradnl" sz="1500" u="none" strike="noStrike">
                          <a:solidFill>
                            <a:srgbClr val="002060"/>
                          </a:solidFill>
                          <a:effectLst/>
                        </a:rPr>
                        <a:t>58</a:t>
                      </a:r>
                      <a:endParaRPr lang="es-ES_tradnl" sz="1500" b="0" i="0" u="none" strike="noStrike">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79665">
                <a:tc>
                  <a:txBody>
                    <a:bodyPr/>
                    <a:lstStyle/>
                    <a:p>
                      <a:pPr algn="ctr" fontAlgn="ctr"/>
                      <a:r>
                        <a:rPr lang="es-ES_tradnl" sz="1500" u="none" strike="noStrike" dirty="0">
                          <a:solidFill>
                            <a:srgbClr val="002060"/>
                          </a:solidFill>
                          <a:effectLst/>
                        </a:rPr>
                        <a:t>La Paz</a:t>
                      </a:r>
                      <a:endParaRPr lang="es-ES_tradnl" sz="1500" b="0" i="0" u="none" strike="noStrike" dirty="0">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fontAlgn="ctr"/>
                      <a:r>
                        <a:rPr lang="es-ES_tradnl" sz="1500" u="none" strike="noStrike">
                          <a:solidFill>
                            <a:srgbClr val="002060"/>
                          </a:solidFill>
                          <a:effectLst/>
                        </a:rPr>
                        <a:t>226</a:t>
                      </a:r>
                      <a:endParaRPr lang="es-ES_tradnl" sz="1500" b="0" i="0" u="none" strike="noStrike">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fontAlgn="ctr"/>
                      <a:r>
                        <a:rPr lang="es-ES_tradnl" sz="1500" u="none" strike="noStrike">
                          <a:solidFill>
                            <a:srgbClr val="002060"/>
                          </a:solidFill>
                          <a:effectLst/>
                        </a:rPr>
                        <a:t>20</a:t>
                      </a:r>
                      <a:endParaRPr lang="es-ES_tradnl" sz="1500" b="0" i="0" u="none" strike="noStrike">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79665">
                <a:tc>
                  <a:txBody>
                    <a:bodyPr/>
                    <a:lstStyle/>
                    <a:p>
                      <a:pPr algn="ctr" fontAlgn="ctr"/>
                      <a:r>
                        <a:rPr lang="es-ES_tradnl" sz="1500" u="none" strike="noStrike" dirty="0" err="1">
                          <a:solidFill>
                            <a:srgbClr val="002060"/>
                          </a:solidFill>
                          <a:effectLst/>
                        </a:rPr>
                        <a:t>Comondú</a:t>
                      </a:r>
                      <a:endParaRPr lang="es-ES_tradnl" sz="1500" b="0" i="0" u="none" strike="noStrike" dirty="0">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fontAlgn="ctr"/>
                      <a:r>
                        <a:rPr lang="es-ES_tradnl" sz="1500" u="none" strike="noStrike">
                          <a:solidFill>
                            <a:srgbClr val="002060"/>
                          </a:solidFill>
                          <a:effectLst/>
                        </a:rPr>
                        <a:t>36</a:t>
                      </a:r>
                      <a:endParaRPr lang="es-ES_tradnl" sz="1500" b="0" i="0" u="none" strike="noStrike">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fontAlgn="ctr"/>
                      <a:r>
                        <a:rPr lang="es-ES_tradnl" sz="1500" u="none" strike="noStrike">
                          <a:solidFill>
                            <a:srgbClr val="002060"/>
                          </a:solidFill>
                          <a:effectLst/>
                        </a:rPr>
                        <a:t>3</a:t>
                      </a:r>
                      <a:endParaRPr lang="es-ES_tradnl" sz="1500" b="0" i="0" u="none" strike="noStrike">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79665">
                <a:tc>
                  <a:txBody>
                    <a:bodyPr/>
                    <a:lstStyle/>
                    <a:p>
                      <a:pPr algn="ctr" fontAlgn="ctr"/>
                      <a:r>
                        <a:rPr lang="es-ES_tradnl" sz="1500" u="none" strike="noStrike" dirty="0">
                          <a:solidFill>
                            <a:srgbClr val="002060"/>
                          </a:solidFill>
                          <a:effectLst/>
                        </a:rPr>
                        <a:t>Loreto</a:t>
                      </a:r>
                      <a:endParaRPr lang="es-ES_tradnl" sz="1500" b="0" i="0" u="none" strike="noStrike" dirty="0">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fontAlgn="ctr"/>
                      <a:r>
                        <a:rPr lang="es-ES_tradnl" sz="1500" u="none" strike="noStrike">
                          <a:solidFill>
                            <a:srgbClr val="002060"/>
                          </a:solidFill>
                          <a:effectLst/>
                        </a:rPr>
                        <a:t>185</a:t>
                      </a:r>
                      <a:endParaRPr lang="es-ES_tradnl" sz="1500" b="0" i="0" u="none" strike="noStrike">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fontAlgn="ctr"/>
                      <a:r>
                        <a:rPr lang="es-ES_tradnl" sz="1500" u="none" strike="noStrike">
                          <a:solidFill>
                            <a:srgbClr val="002060"/>
                          </a:solidFill>
                          <a:effectLst/>
                        </a:rPr>
                        <a:t>16</a:t>
                      </a:r>
                      <a:endParaRPr lang="es-ES_tradnl" sz="1500" b="0" i="0" u="none" strike="noStrike">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79665">
                <a:tc>
                  <a:txBody>
                    <a:bodyPr/>
                    <a:lstStyle/>
                    <a:p>
                      <a:pPr algn="ctr" fontAlgn="ctr"/>
                      <a:r>
                        <a:rPr lang="es-ES_tradnl" sz="1500" u="none" strike="noStrike" dirty="0" err="1">
                          <a:solidFill>
                            <a:srgbClr val="002060"/>
                          </a:solidFill>
                          <a:effectLst/>
                        </a:rPr>
                        <a:t>Mulegé</a:t>
                      </a:r>
                      <a:endParaRPr lang="es-ES_tradnl" sz="1500" b="0" i="0" u="none" strike="noStrike" dirty="0">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fontAlgn="ctr"/>
                      <a:r>
                        <a:rPr lang="es-ES_tradnl" sz="1500" u="none" strike="noStrike">
                          <a:solidFill>
                            <a:srgbClr val="002060"/>
                          </a:solidFill>
                          <a:effectLst/>
                        </a:rPr>
                        <a:t>31</a:t>
                      </a:r>
                      <a:endParaRPr lang="es-ES_tradnl" sz="1500" b="0" i="0" u="none" strike="noStrike">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fontAlgn="ctr"/>
                      <a:r>
                        <a:rPr lang="es-ES_tradnl" sz="1500" u="none" strike="noStrike">
                          <a:solidFill>
                            <a:srgbClr val="002060"/>
                          </a:solidFill>
                          <a:effectLst/>
                        </a:rPr>
                        <a:t>3</a:t>
                      </a:r>
                      <a:endParaRPr lang="es-ES_tradnl" sz="1500" b="0" i="0" u="none" strike="noStrike">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79665">
                <a:tc>
                  <a:txBody>
                    <a:bodyPr/>
                    <a:lstStyle/>
                    <a:p>
                      <a:pPr algn="ctr" fontAlgn="ctr"/>
                      <a:r>
                        <a:rPr lang="es-ES_tradnl" sz="1500" u="none" strike="noStrike" dirty="0">
                          <a:solidFill>
                            <a:srgbClr val="002060"/>
                          </a:solidFill>
                          <a:effectLst/>
                        </a:rPr>
                        <a:t>Total</a:t>
                      </a:r>
                      <a:endParaRPr lang="es-ES_tradnl" sz="1500" b="1" i="0" u="none" strike="noStrike" dirty="0">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fontAlgn="ctr"/>
                      <a:r>
                        <a:rPr lang="es-ES_tradnl" sz="1500" u="none" strike="noStrike" dirty="0">
                          <a:solidFill>
                            <a:srgbClr val="002060"/>
                          </a:solidFill>
                          <a:effectLst/>
                        </a:rPr>
                        <a:t>1,123</a:t>
                      </a:r>
                      <a:endParaRPr lang="es-ES_tradnl" sz="1500" b="1" i="0" u="none" strike="noStrike" dirty="0">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fontAlgn="ctr"/>
                      <a:r>
                        <a:rPr lang="es-ES_tradnl" sz="1500" u="none" strike="noStrike" dirty="0">
                          <a:solidFill>
                            <a:srgbClr val="002060"/>
                          </a:solidFill>
                          <a:effectLst/>
                        </a:rPr>
                        <a:t>100</a:t>
                      </a:r>
                      <a:endParaRPr lang="es-ES_tradnl" sz="1500" b="1" i="0" u="none" strike="noStrike" dirty="0">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2325383733"/>
              </p:ext>
            </p:extLst>
          </p:nvPr>
        </p:nvGraphicFramePr>
        <p:xfrm>
          <a:off x="3347690" y="4205082"/>
          <a:ext cx="4286007" cy="2600232"/>
        </p:xfrm>
        <a:graphic>
          <a:graphicData uri="http://schemas.openxmlformats.org/drawingml/2006/table">
            <a:tbl>
              <a:tblPr>
                <a:tableStyleId>{125E5076-3810-47DD-B79F-674D7AD40C01}</a:tableStyleId>
              </a:tblPr>
              <a:tblGrid>
                <a:gridCol w="1428669"/>
                <a:gridCol w="1428669"/>
                <a:gridCol w="1428669"/>
              </a:tblGrid>
              <a:tr h="325029">
                <a:tc>
                  <a:txBody>
                    <a:bodyPr/>
                    <a:lstStyle/>
                    <a:p>
                      <a:pPr algn="ctr" fontAlgn="ctr"/>
                      <a:r>
                        <a:rPr lang="es-ES_tradnl" sz="1500" u="none" strike="noStrike" dirty="0">
                          <a:solidFill>
                            <a:srgbClr val="FFFFFF"/>
                          </a:solidFill>
                          <a:effectLst/>
                        </a:rPr>
                        <a:t>MUNICIPIO</a:t>
                      </a:r>
                      <a:endParaRPr lang="es-ES_tradnl" sz="1500" b="1" i="0" u="none" strike="noStrike" dirty="0">
                        <a:solidFill>
                          <a:srgbClr val="FFFFFF"/>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060"/>
                    </a:solidFill>
                  </a:tcPr>
                </a:tc>
                <a:tc>
                  <a:txBody>
                    <a:bodyPr/>
                    <a:lstStyle/>
                    <a:p>
                      <a:pPr algn="ctr" fontAlgn="ctr"/>
                      <a:r>
                        <a:rPr lang="es-ES_tradnl" sz="1500" u="none" strike="noStrike" dirty="0">
                          <a:solidFill>
                            <a:srgbClr val="FFFFFF"/>
                          </a:solidFill>
                          <a:effectLst/>
                        </a:rPr>
                        <a:t>%</a:t>
                      </a:r>
                      <a:endParaRPr lang="es-ES_tradnl" sz="1500" b="1" i="0" u="none" strike="noStrike" dirty="0">
                        <a:solidFill>
                          <a:srgbClr val="FFFFFF"/>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060"/>
                    </a:solidFill>
                  </a:tcPr>
                </a:tc>
                <a:tc>
                  <a:txBody>
                    <a:bodyPr/>
                    <a:lstStyle/>
                    <a:p>
                      <a:pPr algn="ctr" fontAlgn="ctr"/>
                      <a:r>
                        <a:rPr lang="es-ES_tradnl" sz="1500" u="none" strike="noStrike" dirty="0">
                          <a:solidFill>
                            <a:srgbClr val="FFFFFF"/>
                          </a:solidFill>
                          <a:effectLst/>
                        </a:rPr>
                        <a:t># PERMISOS</a:t>
                      </a:r>
                      <a:endParaRPr lang="es-ES_tradnl" sz="1500" b="1" i="0" u="none" strike="noStrike" dirty="0">
                        <a:solidFill>
                          <a:srgbClr val="FFFFFF"/>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060"/>
                    </a:solidFill>
                  </a:tcPr>
                </a:tc>
              </a:tr>
              <a:tr h="325029">
                <a:tc>
                  <a:txBody>
                    <a:bodyPr/>
                    <a:lstStyle/>
                    <a:p>
                      <a:pPr algn="l" fontAlgn="ctr"/>
                      <a:r>
                        <a:rPr lang="es-ES_tradnl" sz="1500" u="none" strike="noStrike" dirty="0">
                          <a:solidFill>
                            <a:srgbClr val="002060"/>
                          </a:solidFill>
                          <a:effectLst/>
                        </a:rPr>
                        <a:t>INTERNET</a:t>
                      </a:r>
                      <a:endParaRPr lang="es-ES_tradnl" sz="1500" b="1" i="0" u="none" strike="noStrike" dirty="0">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fontAlgn="ctr"/>
                      <a:r>
                        <a:rPr lang="es-ES_tradnl" sz="1500" u="none" strike="noStrike" dirty="0">
                          <a:solidFill>
                            <a:srgbClr val="002060"/>
                          </a:solidFill>
                          <a:effectLst/>
                        </a:rPr>
                        <a:t>55.36%</a:t>
                      </a:r>
                      <a:endParaRPr lang="es-ES_tradnl" sz="1500" b="0" i="0" u="none" strike="noStrike" dirty="0">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fontAlgn="ctr"/>
                      <a:r>
                        <a:rPr lang="es-ES_tradnl" sz="1500" u="none" strike="noStrike">
                          <a:solidFill>
                            <a:srgbClr val="002060"/>
                          </a:solidFill>
                          <a:effectLst/>
                        </a:rPr>
                        <a:t>88,853</a:t>
                      </a:r>
                      <a:endParaRPr lang="es-ES_tradnl" sz="1500" b="0" i="0" u="none" strike="noStrike">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25029">
                <a:tc>
                  <a:txBody>
                    <a:bodyPr/>
                    <a:lstStyle/>
                    <a:p>
                      <a:pPr algn="l" fontAlgn="ctr"/>
                      <a:r>
                        <a:rPr lang="es-ES_tradnl" sz="1500" u="none" strike="noStrike" dirty="0">
                          <a:solidFill>
                            <a:srgbClr val="002060"/>
                          </a:solidFill>
                          <a:effectLst/>
                        </a:rPr>
                        <a:t>Los Cabos</a:t>
                      </a:r>
                      <a:endParaRPr lang="es-ES_tradnl" sz="1500" b="1" i="0" u="none" strike="noStrike" dirty="0">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fontAlgn="ctr"/>
                      <a:r>
                        <a:rPr lang="es-ES_tradnl" sz="1500" u="none" strike="noStrike">
                          <a:solidFill>
                            <a:srgbClr val="002060"/>
                          </a:solidFill>
                          <a:effectLst/>
                        </a:rPr>
                        <a:t>35.72%</a:t>
                      </a:r>
                      <a:endParaRPr lang="es-ES_tradnl" sz="1500" b="0" i="0" u="none" strike="noStrike">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fontAlgn="ctr"/>
                      <a:r>
                        <a:rPr lang="es-ES_tradnl" sz="1500" u="none" strike="noStrike">
                          <a:solidFill>
                            <a:srgbClr val="002060"/>
                          </a:solidFill>
                          <a:effectLst/>
                        </a:rPr>
                        <a:t>57,331</a:t>
                      </a:r>
                      <a:endParaRPr lang="es-ES_tradnl" sz="1500" b="0" i="0" u="none" strike="noStrike">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25029">
                <a:tc>
                  <a:txBody>
                    <a:bodyPr/>
                    <a:lstStyle/>
                    <a:p>
                      <a:pPr algn="l" fontAlgn="ctr"/>
                      <a:r>
                        <a:rPr lang="es-ES_tradnl" sz="1500" u="none" strike="noStrike" dirty="0">
                          <a:solidFill>
                            <a:srgbClr val="002060"/>
                          </a:solidFill>
                          <a:effectLst/>
                        </a:rPr>
                        <a:t>La Paz</a:t>
                      </a:r>
                      <a:endParaRPr lang="es-ES_tradnl" sz="1500" b="1" i="0" u="none" strike="noStrike" dirty="0">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fontAlgn="ctr"/>
                      <a:r>
                        <a:rPr lang="es-ES_tradnl" sz="1500" u="none" strike="noStrike">
                          <a:solidFill>
                            <a:srgbClr val="002060"/>
                          </a:solidFill>
                          <a:effectLst/>
                        </a:rPr>
                        <a:t>6.15%</a:t>
                      </a:r>
                      <a:endParaRPr lang="es-ES_tradnl" sz="1500" b="0" i="0" u="none" strike="noStrike">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fontAlgn="ctr"/>
                      <a:r>
                        <a:rPr lang="es-ES_tradnl" sz="1500" u="none" strike="noStrike">
                          <a:solidFill>
                            <a:srgbClr val="002060"/>
                          </a:solidFill>
                          <a:effectLst/>
                        </a:rPr>
                        <a:t>9,871</a:t>
                      </a:r>
                      <a:endParaRPr lang="es-ES_tradnl" sz="1500" b="0" i="0" u="none" strike="noStrike">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25029">
                <a:tc>
                  <a:txBody>
                    <a:bodyPr/>
                    <a:lstStyle/>
                    <a:p>
                      <a:pPr algn="l" fontAlgn="ctr"/>
                      <a:r>
                        <a:rPr lang="es-ES_tradnl" sz="1500" u="none" strike="noStrike" dirty="0">
                          <a:solidFill>
                            <a:srgbClr val="002060"/>
                          </a:solidFill>
                          <a:effectLst/>
                        </a:rPr>
                        <a:t>Loreto</a:t>
                      </a:r>
                      <a:endParaRPr lang="es-ES_tradnl" sz="1500" b="1" i="0" u="none" strike="noStrike" dirty="0">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fontAlgn="ctr"/>
                      <a:r>
                        <a:rPr lang="es-ES_tradnl" sz="1500" u="none" strike="noStrike">
                          <a:solidFill>
                            <a:srgbClr val="002060"/>
                          </a:solidFill>
                          <a:effectLst/>
                        </a:rPr>
                        <a:t>2.56%</a:t>
                      </a:r>
                      <a:endParaRPr lang="es-ES_tradnl" sz="1500" b="0" i="0" u="none" strike="noStrike">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fontAlgn="ctr"/>
                      <a:r>
                        <a:rPr lang="es-ES_tradnl" sz="1500" u="none" strike="noStrike">
                          <a:solidFill>
                            <a:srgbClr val="002060"/>
                          </a:solidFill>
                          <a:effectLst/>
                        </a:rPr>
                        <a:t>4,109</a:t>
                      </a:r>
                      <a:endParaRPr lang="es-ES_tradnl" sz="1500" b="0" i="0" u="none" strike="noStrike">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25029">
                <a:tc>
                  <a:txBody>
                    <a:bodyPr/>
                    <a:lstStyle/>
                    <a:p>
                      <a:pPr algn="l" fontAlgn="ctr"/>
                      <a:r>
                        <a:rPr lang="es-ES_tradnl" sz="1500" u="none" strike="noStrike" dirty="0" err="1">
                          <a:solidFill>
                            <a:srgbClr val="002060"/>
                          </a:solidFill>
                          <a:effectLst/>
                        </a:rPr>
                        <a:t>Comondú</a:t>
                      </a:r>
                      <a:endParaRPr lang="es-ES_tradnl" sz="1500" b="1" i="0" u="none" strike="noStrike" dirty="0">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fontAlgn="ctr"/>
                      <a:r>
                        <a:rPr lang="es-ES_tradnl" sz="1500" u="none" strike="noStrike">
                          <a:solidFill>
                            <a:srgbClr val="002060"/>
                          </a:solidFill>
                          <a:effectLst/>
                        </a:rPr>
                        <a:t>0.08%</a:t>
                      </a:r>
                      <a:endParaRPr lang="es-ES_tradnl" sz="1500" b="0" i="0" u="none" strike="noStrike">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fontAlgn="ctr"/>
                      <a:r>
                        <a:rPr lang="es-ES_tradnl" sz="1500" u="none" strike="noStrike">
                          <a:solidFill>
                            <a:srgbClr val="002060"/>
                          </a:solidFill>
                          <a:effectLst/>
                        </a:rPr>
                        <a:t>128</a:t>
                      </a:r>
                      <a:endParaRPr lang="es-ES_tradnl" sz="1500" b="0" i="0" u="none" strike="noStrike">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25029">
                <a:tc>
                  <a:txBody>
                    <a:bodyPr/>
                    <a:lstStyle/>
                    <a:p>
                      <a:pPr algn="l" fontAlgn="ctr"/>
                      <a:r>
                        <a:rPr lang="es-ES_tradnl" sz="1500" u="none" strike="noStrike" dirty="0" err="1">
                          <a:solidFill>
                            <a:srgbClr val="002060"/>
                          </a:solidFill>
                          <a:effectLst/>
                        </a:rPr>
                        <a:t>Mulegé</a:t>
                      </a:r>
                      <a:endParaRPr lang="es-ES_tradnl" sz="1500" b="1" i="0" u="none" strike="noStrike" dirty="0">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fontAlgn="ctr"/>
                      <a:r>
                        <a:rPr lang="es-ES_tradnl" sz="1500" u="none" strike="noStrike">
                          <a:solidFill>
                            <a:srgbClr val="002060"/>
                          </a:solidFill>
                          <a:effectLst/>
                        </a:rPr>
                        <a:t>0.12%</a:t>
                      </a:r>
                      <a:endParaRPr lang="es-ES_tradnl" sz="1500" b="0" i="0" u="none" strike="noStrike">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fontAlgn="ctr"/>
                      <a:r>
                        <a:rPr lang="es-ES_tradnl" sz="1500" u="none" strike="noStrike">
                          <a:solidFill>
                            <a:srgbClr val="002060"/>
                          </a:solidFill>
                          <a:effectLst/>
                        </a:rPr>
                        <a:t>193</a:t>
                      </a:r>
                      <a:endParaRPr lang="es-ES_tradnl" sz="1500" b="0" i="0" u="none" strike="noStrike">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25029">
                <a:tc>
                  <a:txBody>
                    <a:bodyPr/>
                    <a:lstStyle/>
                    <a:p>
                      <a:pPr algn="ctr" fontAlgn="ctr"/>
                      <a:r>
                        <a:rPr lang="es-ES_tradnl" sz="1500" u="none" strike="noStrike" dirty="0">
                          <a:solidFill>
                            <a:srgbClr val="002060"/>
                          </a:solidFill>
                          <a:effectLst/>
                        </a:rPr>
                        <a:t>Total</a:t>
                      </a:r>
                      <a:endParaRPr lang="es-ES_tradnl" sz="1500" b="1" i="0" u="none" strike="noStrike" dirty="0">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fontAlgn="ctr"/>
                      <a:r>
                        <a:rPr lang="es-ES_tradnl" sz="1500" u="none" strike="noStrike" dirty="0">
                          <a:solidFill>
                            <a:srgbClr val="002060"/>
                          </a:solidFill>
                          <a:effectLst/>
                        </a:rPr>
                        <a:t>100%</a:t>
                      </a:r>
                      <a:endParaRPr lang="es-ES_tradnl" sz="1500" b="1" i="0" u="none" strike="noStrike" dirty="0">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fontAlgn="ctr"/>
                      <a:r>
                        <a:rPr lang="es-ES_tradnl" sz="1500" u="none" strike="noStrike" dirty="0">
                          <a:solidFill>
                            <a:srgbClr val="002060"/>
                          </a:solidFill>
                          <a:effectLst/>
                        </a:rPr>
                        <a:t>160,485</a:t>
                      </a:r>
                      <a:endParaRPr lang="es-ES_tradnl" sz="1500" b="1" i="0" u="none" strike="noStrike" dirty="0">
                        <a:solidFill>
                          <a:srgbClr val="002060"/>
                        </a:solidFill>
                        <a:effectLst/>
                        <a:latin typeface="Calibri"/>
                      </a:endParaRP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bl>
          </a:graphicData>
        </a:graphic>
      </p:graphicFrame>
      <p:sp>
        <p:nvSpPr>
          <p:cNvPr id="7" name="CuadroTexto 6"/>
          <p:cNvSpPr txBox="1"/>
          <p:nvPr/>
        </p:nvSpPr>
        <p:spPr>
          <a:xfrm>
            <a:off x="2277574" y="994006"/>
            <a:ext cx="6099071" cy="646331"/>
          </a:xfrm>
          <a:prstGeom prst="rect">
            <a:avLst/>
          </a:prstGeom>
          <a:noFill/>
        </p:spPr>
        <p:txBody>
          <a:bodyPr wrap="none" rtlCol="0">
            <a:spAutoFit/>
          </a:bodyPr>
          <a:lstStyle/>
          <a:p>
            <a:pPr algn="ctr"/>
            <a:r>
              <a:rPr lang="es-MX" b="1" dirty="0">
                <a:solidFill>
                  <a:srgbClr val="002060"/>
                </a:solidFill>
              </a:rPr>
              <a:t>CUADRO 1: NÚMERO DE EMBARCACIONES PESCA DEPORTIVA </a:t>
            </a:r>
            <a:endParaRPr lang="es-ES_tradnl" dirty="0">
              <a:solidFill>
                <a:srgbClr val="002060"/>
              </a:solidFill>
            </a:endParaRPr>
          </a:p>
          <a:p>
            <a:pPr algn="ctr"/>
            <a:r>
              <a:rPr lang="es-MX" b="1" dirty="0">
                <a:solidFill>
                  <a:srgbClr val="002060"/>
                </a:solidFill>
              </a:rPr>
              <a:t>REGISTRADAS EN EL ESTADO DE B.C.S.: 1,123</a:t>
            </a:r>
            <a:r>
              <a:rPr lang="es-ES_tradnl" dirty="0">
                <a:solidFill>
                  <a:srgbClr val="002060"/>
                </a:solidFill>
              </a:rPr>
              <a:t> </a:t>
            </a:r>
            <a:endParaRPr lang="es-ES" dirty="0">
              <a:solidFill>
                <a:srgbClr val="002060"/>
              </a:solidFill>
            </a:endParaRPr>
          </a:p>
        </p:txBody>
      </p:sp>
      <p:sp>
        <p:nvSpPr>
          <p:cNvPr id="8" name="CuadroTexto 7"/>
          <p:cNvSpPr txBox="1"/>
          <p:nvPr/>
        </p:nvSpPr>
        <p:spPr>
          <a:xfrm>
            <a:off x="2180997" y="3623485"/>
            <a:ext cx="6474962" cy="646331"/>
          </a:xfrm>
          <a:prstGeom prst="rect">
            <a:avLst/>
          </a:prstGeom>
          <a:noFill/>
        </p:spPr>
        <p:txBody>
          <a:bodyPr wrap="none" rtlCol="0">
            <a:spAutoFit/>
          </a:bodyPr>
          <a:lstStyle/>
          <a:p>
            <a:pPr algn="ctr"/>
            <a:r>
              <a:rPr lang="es-MX" b="1" dirty="0">
                <a:solidFill>
                  <a:srgbClr val="002060"/>
                </a:solidFill>
              </a:rPr>
              <a:t>DISTRIBUCIÓN POR MUNICIPIOS DE LOS INGRESOS Y </a:t>
            </a:r>
            <a:endParaRPr lang="es-ES_tradnl" dirty="0">
              <a:solidFill>
                <a:srgbClr val="002060"/>
              </a:solidFill>
            </a:endParaRPr>
          </a:p>
          <a:p>
            <a:pPr algn="ctr"/>
            <a:r>
              <a:rPr lang="es-MX" b="1" dirty="0">
                <a:solidFill>
                  <a:srgbClr val="002060"/>
                </a:solidFill>
              </a:rPr>
              <a:t>PERMISOS DE PESCA DEPORTIVA VENDIDOS EN B.C.S. EN EL </a:t>
            </a:r>
            <a:r>
              <a:rPr lang="es-MX" b="1" dirty="0" smtClean="0">
                <a:solidFill>
                  <a:srgbClr val="002060"/>
                </a:solidFill>
              </a:rPr>
              <a:t>2019 </a:t>
            </a:r>
            <a:endParaRPr lang="es-ES_tradnl" dirty="0">
              <a:solidFill>
                <a:srgbClr val="002060"/>
              </a:solidFill>
            </a:endParaRPr>
          </a:p>
        </p:txBody>
      </p:sp>
      <p:sp>
        <p:nvSpPr>
          <p:cNvPr id="9" name="CuadroTexto 8"/>
          <p:cNvSpPr txBox="1"/>
          <p:nvPr/>
        </p:nvSpPr>
        <p:spPr>
          <a:xfrm>
            <a:off x="8505606" y="1445441"/>
            <a:ext cx="3466993" cy="2308324"/>
          </a:xfrm>
          <a:prstGeom prst="rect">
            <a:avLst/>
          </a:prstGeom>
          <a:noFill/>
        </p:spPr>
        <p:txBody>
          <a:bodyPr wrap="square" rtlCol="0">
            <a:spAutoFit/>
          </a:bodyPr>
          <a:lstStyle/>
          <a:p>
            <a:r>
              <a:rPr lang="es-MX" b="1" dirty="0">
                <a:solidFill>
                  <a:srgbClr val="002060"/>
                </a:solidFill>
              </a:rPr>
              <a:t>Fuente: </a:t>
            </a:r>
            <a:r>
              <a:rPr lang="es-MX" dirty="0">
                <a:solidFill>
                  <a:srgbClr val="002060"/>
                </a:solidFill>
              </a:rPr>
              <a:t>Secretaría de Marina Capitanía de Puerto, actualizada al día 17 de oct de 2019</a:t>
            </a:r>
            <a:r>
              <a:rPr lang="es-MX" dirty="0" smtClean="0">
                <a:solidFill>
                  <a:srgbClr val="002060"/>
                </a:solidFill>
              </a:rPr>
              <a:t>.</a:t>
            </a:r>
          </a:p>
          <a:p>
            <a:endParaRPr lang="es-ES_tradnl" dirty="0">
              <a:solidFill>
                <a:srgbClr val="002060"/>
              </a:solidFill>
            </a:endParaRPr>
          </a:p>
          <a:p>
            <a:r>
              <a:rPr lang="es-MX" b="1" dirty="0">
                <a:solidFill>
                  <a:srgbClr val="002060"/>
                </a:solidFill>
              </a:rPr>
              <a:t>Nota: </a:t>
            </a:r>
            <a:r>
              <a:rPr lang="es-MX" dirty="0">
                <a:solidFill>
                  <a:srgbClr val="002060"/>
                </a:solidFill>
              </a:rPr>
              <a:t>se estima que, por lo menos, hay otras </a:t>
            </a:r>
            <a:r>
              <a:rPr lang="es-MX" b="1" dirty="0">
                <a:solidFill>
                  <a:srgbClr val="002060"/>
                </a:solidFill>
              </a:rPr>
              <a:t>700 embarcaciones </a:t>
            </a:r>
            <a:r>
              <a:rPr lang="es-MX" dirty="0">
                <a:solidFill>
                  <a:srgbClr val="002060"/>
                </a:solidFill>
              </a:rPr>
              <a:t>no registradas en Capitanía de Puertos.</a:t>
            </a:r>
            <a:r>
              <a:rPr lang="es-ES_tradnl" dirty="0">
                <a:solidFill>
                  <a:srgbClr val="002060"/>
                </a:solidFill>
              </a:rPr>
              <a:t> </a:t>
            </a:r>
            <a:endParaRPr lang="es-ES" dirty="0">
              <a:solidFill>
                <a:srgbClr val="002060"/>
              </a:solidFill>
            </a:endParaRPr>
          </a:p>
        </p:txBody>
      </p:sp>
    </p:spTree>
    <p:extLst>
      <p:ext uri="{BB962C8B-B14F-4D97-AF65-F5344CB8AC3E}">
        <p14:creationId xmlns:p14="http://schemas.microsoft.com/office/powerpoint/2010/main" val="15024838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0" y="1011460"/>
            <a:ext cx="12192000" cy="5940088"/>
          </a:xfrm>
          <a:prstGeom prst="rect">
            <a:avLst/>
          </a:prstGeom>
        </p:spPr>
        <p:txBody>
          <a:bodyPr wrap="square">
            <a:spAutoFit/>
          </a:bodyPr>
          <a:lstStyle/>
          <a:p>
            <a:r>
              <a:rPr lang="es-MX" sz="2000" b="1" dirty="0">
                <a:solidFill>
                  <a:srgbClr val="002060"/>
                </a:solidFill>
              </a:rPr>
              <a:t>C</a:t>
            </a:r>
            <a:r>
              <a:rPr lang="es-MX" sz="2000" b="1" dirty="0" smtClean="0">
                <a:solidFill>
                  <a:srgbClr val="002060"/>
                </a:solidFill>
              </a:rPr>
              <a:t>obertura Territorial:</a:t>
            </a:r>
            <a:endParaRPr lang="es-ES_tradnl" sz="2000" dirty="0">
              <a:solidFill>
                <a:srgbClr val="002060"/>
              </a:solidFill>
            </a:endParaRPr>
          </a:p>
          <a:p>
            <a:r>
              <a:rPr lang="es-MX" sz="2000" dirty="0">
                <a:solidFill>
                  <a:srgbClr val="002060"/>
                </a:solidFill>
              </a:rPr>
              <a:t>El (</a:t>
            </a:r>
            <a:r>
              <a:rPr lang="es-MX" sz="2000" b="1" dirty="0">
                <a:solidFill>
                  <a:srgbClr val="002060"/>
                </a:solidFill>
              </a:rPr>
              <a:t>PREAPED</a:t>
            </a:r>
            <a:r>
              <a:rPr lang="es-MX" sz="2000" dirty="0">
                <a:solidFill>
                  <a:srgbClr val="002060"/>
                </a:solidFill>
              </a:rPr>
              <a:t>) es un programa de cobertura estatal con presencia en los cincos municipios de B.C.S.</a:t>
            </a:r>
            <a:endParaRPr lang="es-ES_tradnl" sz="2000" dirty="0">
              <a:solidFill>
                <a:srgbClr val="002060"/>
              </a:solidFill>
            </a:endParaRPr>
          </a:p>
          <a:p>
            <a:r>
              <a:rPr lang="es-MX" sz="2000" b="1" dirty="0">
                <a:solidFill>
                  <a:srgbClr val="002060"/>
                </a:solidFill>
              </a:rPr>
              <a:t> </a:t>
            </a:r>
            <a:endParaRPr lang="es-ES_tradnl" sz="2000" dirty="0">
              <a:solidFill>
                <a:srgbClr val="002060"/>
              </a:solidFill>
            </a:endParaRPr>
          </a:p>
          <a:p>
            <a:r>
              <a:rPr lang="es-MX" sz="2000" b="1" dirty="0">
                <a:solidFill>
                  <a:srgbClr val="002060"/>
                </a:solidFill>
              </a:rPr>
              <a:t>O</a:t>
            </a:r>
            <a:r>
              <a:rPr lang="es-MX" sz="2000" b="1" dirty="0" smtClean="0">
                <a:solidFill>
                  <a:srgbClr val="002060"/>
                </a:solidFill>
              </a:rPr>
              <a:t>bjetivo General:</a:t>
            </a:r>
            <a:endParaRPr lang="es-ES_tradnl" sz="2000" dirty="0">
              <a:solidFill>
                <a:srgbClr val="002060"/>
              </a:solidFill>
            </a:endParaRPr>
          </a:p>
          <a:p>
            <a:pPr lvl="0"/>
            <a:r>
              <a:rPr lang="es-MX" sz="2000" b="1" dirty="0">
                <a:solidFill>
                  <a:srgbClr val="002060"/>
                </a:solidFill>
              </a:rPr>
              <a:t>Fomentar, impulsar y modernizar</a:t>
            </a:r>
            <a:r>
              <a:rPr lang="es-MX" sz="2000" i="1" dirty="0">
                <a:solidFill>
                  <a:srgbClr val="002060"/>
                </a:solidFill>
              </a:rPr>
              <a:t> </a:t>
            </a:r>
            <a:r>
              <a:rPr lang="es-MX" sz="2000" dirty="0">
                <a:solidFill>
                  <a:srgbClr val="002060"/>
                </a:solidFill>
              </a:rPr>
              <a:t>las unidades de trabajo y los equipos de pesca, y </a:t>
            </a:r>
            <a:endParaRPr lang="es-ES_tradnl" sz="2000" dirty="0">
              <a:solidFill>
                <a:srgbClr val="002060"/>
              </a:solidFill>
            </a:endParaRPr>
          </a:p>
          <a:p>
            <a:pPr lvl="0"/>
            <a:r>
              <a:rPr lang="es-MX" sz="2000" b="1" dirty="0">
                <a:solidFill>
                  <a:srgbClr val="002060"/>
                </a:solidFill>
              </a:rPr>
              <a:t>Mejorar </a:t>
            </a:r>
            <a:r>
              <a:rPr lang="es-MX" sz="2000" dirty="0">
                <a:solidFill>
                  <a:srgbClr val="002060"/>
                </a:solidFill>
              </a:rPr>
              <a:t>el recurso humano de la pesca deportiva de B.C.S. a través del desarrollo de nuevas capacidades y habilidades.</a:t>
            </a:r>
            <a:endParaRPr lang="es-ES_tradnl" sz="2000" dirty="0">
              <a:solidFill>
                <a:srgbClr val="002060"/>
              </a:solidFill>
            </a:endParaRPr>
          </a:p>
          <a:p>
            <a:r>
              <a:rPr lang="es-MX" sz="2000" b="1" dirty="0">
                <a:solidFill>
                  <a:srgbClr val="002060"/>
                </a:solidFill>
              </a:rPr>
              <a:t> </a:t>
            </a:r>
            <a:endParaRPr lang="es-ES_tradnl" sz="2000" dirty="0">
              <a:solidFill>
                <a:srgbClr val="002060"/>
              </a:solidFill>
            </a:endParaRPr>
          </a:p>
          <a:p>
            <a:r>
              <a:rPr lang="es-MX" sz="2000" b="1" dirty="0">
                <a:solidFill>
                  <a:srgbClr val="002060"/>
                </a:solidFill>
              </a:rPr>
              <a:t>O</a:t>
            </a:r>
            <a:r>
              <a:rPr lang="es-MX" sz="2000" b="1" dirty="0" smtClean="0">
                <a:solidFill>
                  <a:srgbClr val="002060"/>
                </a:solidFill>
              </a:rPr>
              <a:t>bjetivos Específicos:</a:t>
            </a:r>
            <a:endParaRPr lang="es-ES_tradnl" sz="2000" dirty="0">
              <a:solidFill>
                <a:srgbClr val="002060"/>
              </a:solidFill>
            </a:endParaRPr>
          </a:p>
          <a:p>
            <a:pPr marL="342900" lvl="0" indent="-342900">
              <a:buFont typeface="Arial"/>
              <a:buChar char="•"/>
            </a:pPr>
            <a:r>
              <a:rPr lang="es-MX" sz="2000" b="1" dirty="0">
                <a:solidFill>
                  <a:srgbClr val="002060"/>
                </a:solidFill>
              </a:rPr>
              <a:t>Aumentar</a:t>
            </a:r>
            <a:r>
              <a:rPr lang="es-MX" sz="2000" dirty="0">
                <a:solidFill>
                  <a:srgbClr val="002060"/>
                </a:solidFill>
              </a:rPr>
              <a:t> </a:t>
            </a:r>
            <a:r>
              <a:rPr lang="es-MX" sz="2000" u="sng" dirty="0">
                <a:solidFill>
                  <a:srgbClr val="002060"/>
                </a:solidFill>
              </a:rPr>
              <a:t>los ingresos de los prestadores de servicios</a:t>
            </a:r>
            <a:r>
              <a:rPr lang="es-MX" sz="2000" dirty="0">
                <a:solidFill>
                  <a:srgbClr val="002060"/>
                </a:solidFill>
              </a:rPr>
              <a:t> de la pesca deportiva que permitan </a:t>
            </a:r>
            <a:r>
              <a:rPr lang="es-MX" sz="2000" u="sng" dirty="0">
                <a:solidFill>
                  <a:srgbClr val="002060"/>
                </a:solidFill>
              </a:rPr>
              <a:t>mejorar la calidad de vida de sus familias</a:t>
            </a:r>
            <a:r>
              <a:rPr lang="es-MX" sz="2000" dirty="0">
                <a:solidFill>
                  <a:srgbClr val="002060"/>
                </a:solidFill>
              </a:rPr>
              <a:t>.</a:t>
            </a:r>
            <a:endParaRPr lang="es-ES_tradnl" sz="2000" dirty="0">
              <a:solidFill>
                <a:srgbClr val="002060"/>
              </a:solidFill>
            </a:endParaRPr>
          </a:p>
          <a:p>
            <a:pPr marL="342900" lvl="0" indent="-342900">
              <a:buFont typeface="Arial"/>
              <a:buChar char="•"/>
            </a:pPr>
            <a:r>
              <a:rPr lang="es-MX" sz="2000" b="1" dirty="0">
                <a:solidFill>
                  <a:srgbClr val="002060"/>
                </a:solidFill>
              </a:rPr>
              <a:t>Mejorar</a:t>
            </a:r>
            <a:r>
              <a:rPr lang="es-MX" sz="2000" dirty="0">
                <a:solidFill>
                  <a:srgbClr val="002060"/>
                </a:solidFill>
              </a:rPr>
              <a:t> </a:t>
            </a:r>
            <a:r>
              <a:rPr lang="es-MX" sz="2000" u="sng" dirty="0">
                <a:solidFill>
                  <a:srgbClr val="002060"/>
                </a:solidFill>
              </a:rPr>
              <a:t>el servicio de la pesca deportiva</a:t>
            </a:r>
            <a:r>
              <a:rPr lang="es-MX" sz="2000" dirty="0">
                <a:solidFill>
                  <a:srgbClr val="002060"/>
                </a:solidFill>
              </a:rPr>
              <a:t> de B.C.S. en beneficio de los turistas nacionales o extranjeros que nos visitan.</a:t>
            </a:r>
            <a:endParaRPr lang="es-ES_tradnl" sz="2000" dirty="0">
              <a:solidFill>
                <a:srgbClr val="002060"/>
              </a:solidFill>
            </a:endParaRPr>
          </a:p>
          <a:p>
            <a:pPr marL="342900" lvl="0" indent="-342900">
              <a:buFont typeface="Arial"/>
              <a:buChar char="•"/>
            </a:pPr>
            <a:r>
              <a:rPr lang="es-MX" sz="2000" b="1" dirty="0">
                <a:solidFill>
                  <a:srgbClr val="002060"/>
                </a:solidFill>
              </a:rPr>
              <a:t>Apoyar</a:t>
            </a:r>
            <a:r>
              <a:rPr lang="es-MX" sz="2000" dirty="0">
                <a:solidFill>
                  <a:srgbClr val="002060"/>
                </a:solidFill>
              </a:rPr>
              <a:t> a los prestadores de servicio de la pesca deportiva para que </a:t>
            </a:r>
            <a:r>
              <a:rPr lang="es-MX" sz="2000" u="sng" dirty="0">
                <a:solidFill>
                  <a:srgbClr val="002060"/>
                </a:solidFill>
              </a:rPr>
              <a:t>desarrollen nuevas habilidades y capacidades</a:t>
            </a:r>
            <a:r>
              <a:rPr lang="es-MX" sz="2000" dirty="0">
                <a:solidFill>
                  <a:srgbClr val="002060"/>
                </a:solidFill>
              </a:rPr>
              <a:t> con el fin de mejorar la imagen de sus empresas.</a:t>
            </a:r>
            <a:endParaRPr lang="es-ES_tradnl" sz="2000" dirty="0">
              <a:solidFill>
                <a:srgbClr val="002060"/>
              </a:solidFill>
            </a:endParaRPr>
          </a:p>
          <a:p>
            <a:pPr marL="342900" lvl="0" indent="-342900">
              <a:buFont typeface="Arial"/>
              <a:buChar char="•"/>
            </a:pPr>
            <a:r>
              <a:rPr lang="es-MX" sz="2000" b="1" dirty="0">
                <a:solidFill>
                  <a:srgbClr val="002060"/>
                </a:solidFill>
              </a:rPr>
              <a:t>Promover</a:t>
            </a:r>
            <a:r>
              <a:rPr lang="es-MX" sz="2000" dirty="0">
                <a:solidFill>
                  <a:srgbClr val="002060"/>
                </a:solidFill>
              </a:rPr>
              <a:t> la </a:t>
            </a:r>
            <a:r>
              <a:rPr lang="es-MX" sz="2000" u="sng" dirty="0">
                <a:solidFill>
                  <a:srgbClr val="002060"/>
                </a:solidFill>
              </a:rPr>
              <a:t>regularización legal, corporativa y administrativa</a:t>
            </a:r>
            <a:r>
              <a:rPr lang="es-MX" sz="2000" dirty="0">
                <a:solidFill>
                  <a:srgbClr val="002060"/>
                </a:solidFill>
              </a:rPr>
              <a:t> de los prestadores de servicio de la pesca deportiva de B.C.S.</a:t>
            </a:r>
            <a:endParaRPr lang="es-ES_tradnl" sz="2000" dirty="0">
              <a:solidFill>
                <a:srgbClr val="002060"/>
              </a:solidFill>
            </a:endParaRPr>
          </a:p>
          <a:p>
            <a:pPr marL="342900" lvl="0" indent="-342900">
              <a:buFont typeface="Arial"/>
              <a:buChar char="•"/>
            </a:pPr>
            <a:r>
              <a:rPr lang="es-MX" sz="2000" b="1" dirty="0">
                <a:solidFill>
                  <a:srgbClr val="002060"/>
                </a:solidFill>
              </a:rPr>
              <a:t>Realizar</a:t>
            </a:r>
            <a:r>
              <a:rPr lang="es-MX" sz="2000" dirty="0">
                <a:solidFill>
                  <a:srgbClr val="002060"/>
                </a:solidFill>
              </a:rPr>
              <a:t> la actividad de la pesca deportiva de una manera más </a:t>
            </a:r>
            <a:r>
              <a:rPr lang="es-MX" sz="2000" u="sng" dirty="0">
                <a:solidFill>
                  <a:srgbClr val="002060"/>
                </a:solidFill>
              </a:rPr>
              <a:t>amigable con el medio ambiente</a:t>
            </a:r>
            <a:r>
              <a:rPr lang="es-MX" sz="2000" dirty="0">
                <a:solidFill>
                  <a:srgbClr val="002060"/>
                </a:solidFill>
              </a:rPr>
              <a:t> para garantizar un mejor futuro.</a:t>
            </a:r>
            <a:endParaRPr lang="es-ES_tradnl" sz="2000" dirty="0">
              <a:solidFill>
                <a:srgbClr val="002060"/>
              </a:solidFill>
            </a:endParaRPr>
          </a:p>
        </p:txBody>
      </p:sp>
    </p:spTree>
    <p:extLst>
      <p:ext uri="{BB962C8B-B14F-4D97-AF65-F5344CB8AC3E}">
        <p14:creationId xmlns:p14="http://schemas.microsoft.com/office/powerpoint/2010/main" val="1407685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29C03B67-01BD-43D4-8817-E14E31716886}"/>
              </a:ext>
            </a:extLst>
          </p:cNvPr>
          <p:cNvSpPr txBox="1"/>
          <p:nvPr/>
        </p:nvSpPr>
        <p:spPr>
          <a:xfrm>
            <a:off x="235527" y="1670731"/>
            <a:ext cx="11720946" cy="4708981"/>
          </a:xfrm>
          <a:prstGeom prst="rect">
            <a:avLst/>
          </a:prstGeom>
          <a:noFill/>
        </p:spPr>
        <p:txBody>
          <a:bodyPr wrap="square" rtlCol="0">
            <a:spAutoFit/>
          </a:bodyPr>
          <a:lstStyle/>
          <a:p>
            <a:r>
              <a:rPr lang="es-MX" sz="2000" b="1" dirty="0">
                <a:solidFill>
                  <a:srgbClr val="002060"/>
                </a:solidFill>
              </a:rPr>
              <a:t>S</a:t>
            </a:r>
            <a:r>
              <a:rPr lang="es-MX" sz="2000" b="1" dirty="0" smtClean="0">
                <a:solidFill>
                  <a:srgbClr val="002060"/>
                </a:solidFill>
              </a:rPr>
              <a:t>ujetos </a:t>
            </a:r>
            <a:r>
              <a:rPr lang="es-MX" sz="2000" b="1" dirty="0">
                <a:solidFill>
                  <a:srgbClr val="002060"/>
                </a:solidFill>
              </a:rPr>
              <a:t>de </a:t>
            </a:r>
            <a:r>
              <a:rPr lang="es-MX" sz="2000" b="1" dirty="0" smtClean="0">
                <a:solidFill>
                  <a:srgbClr val="002060"/>
                </a:solidFill>
              </a:rPr>
              <a:t>Apoyo:</a:t>
            </a:r>
            <a:endParaRPr lang="es-ES_tradnl" sz="2000" dirty="0">
              <a:solidFill>
                <a:srgbClr val="002060"/>
              </a:solidFill>
            </a:endParaRPr>
          </a:p>
          <a:p>
            <a:r>
              <a:rPr lang="es-MX" sz="2000" dirty="0">
                <a:solidFill>
                  <a:srgbClr val="002060"/>
                </a:solidFill>
              </a:rPr>
              <a:t>Los prestadores de servicios de la pesca deportiva que acrediten tener su residencia permanente en B.C.S. y prestar el servicio de manera habitual y ordenada.</a:t>
            </a:r>
            <a:endParaRPr lang="es-ES_tradnl" sz="2000" dirty="0">
              <a:solidFill>
                <a:srgbClr val="002060"/>
              </a:solidFill>
            </a:endParaRPr>
          </a:p>
          <a:p>
            <a:r>
              <a:rPr lang="es-MX" sz="2000" b="1" dirty="0">
                <a:solidFill>
                  <a:srgbClr val="002060"/>
                </a:solidFill>
              </a:rPr>
              <a:t> </a:t>
            </a:r>
            <a:endParaRPr lang="es-ES_tradnl" sz="2000" dirty="0">
              <a:solidFill>
                <a:srgbClr val="002060"/>
              </a:solidFill>
            </a:endParaRPr>
          </a:p>
          <a:p>
            <a:r>
              <a:rPr lang="es-MX" sz="2000" b="1" dirty="0">
                <a:solidFill>
                  <a:srgbClr val="002060"/>
                </a:solidFill>
              </a:rPr>
              <a:t>C</a:t>
            </a:r>
            <a:r>
              <a:rPr lang="es-MX" sz="2000" b="1" dirty="0" smtClean="0">
                <a:solidFill>
                  <a:srgbClr val="002060"/>
                </a:solidFill>
              </a:rPr>
              <a:t>onceptos </a:t>
            </a:r>
            <a:r>
              <a:rPr lang="es-MX" sz="2000" b="1" dirty="0">
                <a:solidFill>
                  <a:srgbClr val="002060"/>
                </a:solidFill>
              </a:rPr>
              <a:t>de </a:t>
            </a:r>
            <a:r>
              <a:rPr lang="es-MX" sz="2000" b="1" dirty="0" smtClean="0">
                <a:solidFill>
                  <a:srgbClr val="002060"/>
                </a:solidFill>
              </a:rPr>
              <a:t>Apoyo:</a:t>
            </a:r>
          </a:p>
          <a:p>
            <a:endParaRPr lang="es-ES_tradnl" sz="2000" dirty="0">
              <a:solidFill>
                <a:srgbClr val="002060"/>
              </a:solidFill>
            </a:endParaRPr>
          </a:p>
          <a:p>
            <a:r>
              <a:rPr lang="es-MX" sz="2000" b="1" u="sng" dirty="0" smtClean="0">
                <a:solidFill>
                  <a:srgbClr val="002060"/>
                </a:solidFill>
              </a:rPr>
              <a:t>COMPONENTE </a:t>
            </a:r>
            <a:r>
              <a:rPr lang="es-MX" sz="2000" b="1" u="sng" dirty="0">
                <a:solidFill>
                  <a:srgbClr val="002060"/>
                </a:solidFill>
              </a:rPr>
              <a:t>I: APOYO PARA REPARACIÓN Y MANTENIMIENTO DE EQUIPOS DE </a:t>
            </a:r>
            <a:r>
              <a:rPr lang="es-MX" sz="2000" b="1" u="sng" dirty="0" smtClean="0">
                <a:solidFill>
                  <a:srgbClr val="002060"/>
                </a:solidFill>
              </a:rPr>
              <a:t>TRABAJO</a:t>
            </a:r>
          </a:p>
          <a:p>
            <a:endParaRPr lang="es-ES_tradnl" sz="2000" dirty="0">
              <a:solidFill>
                <a:srgbClr val="002060"/>
              </a:solidFill>
            </a:endParaRPr>
          </a:p>
          <a:p>
            <a:pPr marL="342900" lvl="0" indent="-342900">
              <a:buFont typeface="Arial"/>
              <a:buChar char="•"/>
            </a:pPr>
            <a:r>
              <a:rPr lang="es-MX" sz="2000" b="1" dirty="0">
                <a:solidFill>
                  <a:srgbClr val="002060"/>
                </a:solidFill>
              </a:rPr>
              <a:t>Reparación de motor marino (fuera y dentro de borda). </a:t>
            </a:r>
            <a:r>
              <a:rPr lang="es-MX" sz="2000" dirty="0">
                <a:solidFill>
                  <a:srgbClr val="002060"/>
                </a:solidFill>
              </a:rPr>
              <a:t>En el caso de los motores marinos fuera de borda se deberá contar con el certificado del proveedor elegido de ser una reparación de media máquina con garantía de piezas nuevas de fábrica.</a:t>
            </a:r>
            <a:endParaRPr lang="es-ES_tradnl" sz="2000" dirty="0">
              <a:solidFill>
                <a:srgbClr val="002060"/>
              </a:solidFill>
            </a:endParaRPr>
          </a:p>
          <a:p>
            <a:pPr marL="342900" lvl="0" indent="-342900">
              <a:buFont typeface="Arial"/>
              <a:buChar char="•"/>
            </a:pPr>
            <a:r>
              <a:rPr lang="es-MX" sz="2000" b="1" dirty="0">
                <a:solidFill>
                  <a:srgbClr val="002060"/>
                </a:solidFill>
              </a:rPr>
              <a:t>Reparación de transmisión de motor marino (fuera y dentro de borda). </a:t>
            </a:r>
            <a:r>
              <a:rPr lang="es-MX" sz="2000" dirty="0">
                <a:solidFill>
                  <a:srgbClr val="002060"/>
                </a:solidFill>
              </a:rPr>
              <a:t>Al igual que el anterior, pero aplicable ambos casos,</a:t>
            </a:r>
            <a:r>
              <a:rPr lang="es-MX" sz="2000" b="1" dirty="0">
                <a:solidFill>
                  <a:srgbClr val="002060"/>
                </a:solidFill>
              </a:rPr>
              <a:t> </a:t>
            </a:r>
            <a:r>
              <a:rPr lang="es-MX" sz="2000" dirty="0">
                <a:solidFill>
                  <a:srgbClr val="002060"/>
                </a:solidFill>
              </a:rPr>
              <a:t>se deberá contar con el certificado del proveedor elegido de ser una reparación con garantía de piezas nuevas de fábrica.</a:t>
            </a:r>
            <a:endParaRPr lang="es-ES_tradnl" sz="2000" dirty="0">
              <a:solidFill>
                <a:srgbClr val="002060"/>
              </a:solidFill>
            </a:endParaRPr>
          </a:p>
          <a:p>
            <a:pPr marL="342900" indent="-342900">
              <a:buFont typeface="Arial"/>
              <a:buChar char="•"/>
            </a:pPr>
            <a:r>
              <a:rPr lang="es-MX" sz="2000" b="1" dirty="0">
                <a:solidFill>
                  <a:srgbClr val="002060"/>
                </a:solidFill>
              </a:rPr>
              <a:t>Remodelación de una embarcación</a:t>
            </a:r>
            <a:r>
              <a:rPr lang="es-MX" sz="2000" dirty="0">
                <a:solidFill>
                  <a:srgbClr val="002060"/>
                </a:solidFill>
              </a:rPr>
              <a:t> </a:t>
            </a:r>
            <a:r>
              <a:rPr lang="es-MX" sz="2000" b="1" dirty="0">
                <a:solidFill>
                  <a:srgbClr val="002060"/>
                </a:solidFill>
              </a:rPr>
              <a:t>de pesca deportiva</a:t>
            </a:r>
            <a:r>
              <a:rPr lang="es-MX" sz="2000" dirty="0">
                <a:solidFill>
                  <a:srgbClr val="002060"/>
                </a:solidFill>
              </a:rPr>
              <a:t> </a:t>
            </a:r>
            <a:r>
              <a:rPr lang="es-MX" sz="2000" b="1" dirty="0">
                <a:solidFill>
                  <a:srgbClr val="002060"/>
                </a:solidFill>
              </a:rPr>
              <a:t>de hasta 8.4 metros de eslora (28ft)</a:t>
            </a:r>
            <a:r>
              <a:rPr lang="es-MX" sz="2000" dirty="0">
                <a:solidFill>
                  <a:srgbClr val="002060"/>
                </a:solidFill>
              </a:rPr>
              <a:t>.</a:t>
            </a:r>
            <a:r>
              <a:rPr lang="es-ES_tradnl" sz="2000" dirty="0">
                <a:solidFill>
                  <a:srgbClr val="002060"/>
                </a:solidFill>
              </a:rPr>
              <a:t> </a:t>
            </a:r>
            <a:endParaRPr lang="es-MX" sz="2000" b="1" dirty="0">
              <a:solidFill>
                <a:srgbClr val="002060"/>
              </a:solidFill>
            </a:endParaRPr>
          </a:p>
        </p:txBody>
      </p:sp>
    </p:spTree>
    <p:extLst>
      <p:ext uri="{BB962C8B-B14F-4D97-AF65-F5344CB8AC3E}">
        <p14:creationId xmlns:p14="http://schemas.microsoft.com/office/powerpoint/2010/main" val="42475303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8785F866-BB8A-48B1-9DF2-18A5897A3622}"/>
              </a:ext>
            </a:extLst>
          </p:cNvPr>
          <p:cNvSpPr txBox="1"/>
          <p:nvPr/>
        </p:nvSpPr>
        <p:spPr>
          <a:xfrm>
            <a:off x="484909" y="1065230"/>
            <a:ext cx="11139055" cy="5632311"/>
          </a:xfrm>
          <a:prstGeom prst="rect">
            <a:avLst/>
          </a:prstGeom>
          <a:noFill/>
        </p:spPr>
        <p:txBody>
          <a:bodyPr wrap="square" rtlCol="0">
            <a:spAutoFit/>
          </a:bodyPr>
          <a:lstStyle/>
          <a:p>
            <a:r>
              <a:rPr lang="es-MX" sz="2000" b="1" u="sng" dirty="0">
                <a:solidFill>
                  <a:srgbClr val="002060"/>
                </a:solidFill>
              </a:rPr>
              <a:t>COMPONENTE II: APOYO PARA ADQUISICIÓN DE EQUIPOS Y ARTES DE </a:t>
            </a:r>
            <a:r>
              <a:rPr lang="es-MX" sz="2000" b="1" u="sng" dirty="0" smtClean="0">
                <a:solidFill>
                  <a:srgbClr val="002060"/>
                </a:solidFill>
              </a:rPr>
              <a:t>PESCA</a:t>
            </a:r>
          </a:p>
          <a:p>
            <a:endParaRPr lang="es-ES_tradnl" sz="2000" dirty="0">
              <a:solidFill>
                <a:srgbClr val="002060"/>
              </a:solidFill>
            </a:endParaRPr>
          </a:p>
          <a:p>
            <a:pPr marL="342900" lvl="0" indent="-342900">
              <a:buFont typeface="Arial"/>
              <a:buChar char="•"/>
            </a:pPr>
            <a:r>
              <a:rPr lang="es-MX" sz="2000" b="1" dirty="0">
                <a:solidFill>
                  <a:srgbClr val="002060"/>
                </a:solidFill>
              </a:rPr>
              <a:t>Apoyo para el enganche de un motor marino nuevo.</a:t>
            </a:r>
            <a:endParaRPr lang="es-ES_tradnl" sz="2000" dirty="0">
              <a:solidFill>
                <a:srgbClr val="002060"/>
              </a:solidFill>
            </a:endParaRPr>
          </a:p>
          <a:p>
            <a:pPr marL="342900" lvl="0" indent="-342900">
              <a:buFont typeface="Arial"/>
              <a:buChar char="•"/>
            </a:pPr>
            <a:r>
              <a:rPr lang="es-MX" sz="2000" b="1" dirty="0">
                <a:solidFill>
                  <a:srgbClr val="002060"/>
                </a:solidFill>
              </a:rPr>
              <a:t>Apoyo para el enganche de una embarcación de pesca deportiva nueva</a:t>
            </a:r>
            <a:r>
              <a:rPr lang="es-MX" sz="2000" dirty="0">
                <a:solidFill>
                  <a:srgbClr val="002060"/>
                </a:solidFill>
              </a:rPr>
              <a:t>.</a:t>
            </a:r>
            <a:endParaRPr lang="es-ES_tradnl" sz="2000" dirty="0">
              <a:solidFill>
                <a:srgbClr val="002060"/>
              </a:solidFill>
            </a:endParaRPr>
          </a:p>
          <a:p>
            <a:pPr marL="342900" lvl="0" indent="-342900">
              <a:buFont typeface="Arial"/>
              <a:buChar char="•"/>
            </a:pPr>
            <a:r>
              <a:rPr lang="es-MX" sz="2000" b="1" dirty="0">
                <a:solidFill>
                  <a:srgbClr val="002060"/>
                </a:solidFill>
              </a:rPr>
              <a:t>Adquisición</a:t>
            </a:r>
            <a:r>
              <a:rPr lang="es-MX" sz="2000" dirty="0">
                <a:solidFill>
                  <a:srgbClr val="002060"/>
                </a:solidFill>
              </a:rPr>
              <a:t> </a:t>
            </a:r>
            <a:r>
              <a:rPr lang="es-MX" sz="2000" b="1" dirty="0">
                <a:solidFill>
                  <a:srgbClr val="002060"/>
                </a:solidFill>
              </a:rPr>
              <a:t>de artes de pesca deportiva.</a:t>
            </a:r>
            <a:endParaRPr lang="es-ES_tradnl" sz="2000" dirty="0">
              <a:solidFill>
                <a:srgbClr val="002060"/>
              </a:solidFill>
            </a:endParaRPr>
          </a:p>
          <a:p>
            <a:pPr marL="342900" lvl="0" indent="-342900">
              <a:buFont typeface="Arial"/>
              <a:buChar char="•"/>
            </a:pPr>
            <a:r>
              <a:rPr lang="es-MX" sz="2000" b="1" dirty="0">
                <a:solidFill>
                  <a:srgbClr val="002060"/>
                </a:solidFill>
              </a:rPr>
              <a:t>Adquisición</a:t>
            </a:r>
            <a:r>
              <a:rPr lang="es-MX" sz="2000" dirty="0">
                <a:solidFill>
                  <a:srgbClr val="002060"/>
                </a:solidFill>
              </a:rPr>
              <a:t> </a:t>
            </a:r>
            <a:r>
              <a:rPr lang="es-MX" sz="2000" b="1" dirty="0">
                <a:solidFill>
                  <a:srgbClr val="002060"/>
                </a:solidFill>
              </a:rPr>
              <a:t>de toldo para la embarcación de pesca deportiva</a:t>
            </a:r>
            <a:r>
              <a:rPr lang="es-MX" sz="2000" dirty="0">
                <a:solidFill>
                  <a:srgbClr val="002060"/>
                </a:solidFill>
              </a:rPr>
              <a:t>.</a:t>
            </a:r>
            <a:endParaRPr lang="es-ES_tradnl" sz="2000" dirty="0">
              <a:solidFill>
                <a:srgbClr val="002060"/>
              </a:solidFill>
            </a:endParaRPr>
          </a:p>
          <a:p>
            <a:pPr marL="342900" lvl="0" indent="-342900">
              <a:buFont typeface="Arial"/>
              <a:buChar char="•"/>
            </a:pPr>
            <a:r>
              <a:rPr lang="es-MX" sz="2000" b="1" dirty="0">
                <a:solidFill>
                  <a:srgbClr val="002060"/>
                </a:solidFill>
              </a:rPr>
              <a:t>Adquisición</a:t>
            </a:r>
            <a:r>
              <a:rPr lang="es-MX" sz="2000" dirty="0">
                <a:solidFill>
                  <a:srgbClr val="002060"/>
                </a:solidFill>
              </a:rPr>
              <a:t> </a:t>
            </a:r>
            <a:r>
              <a:rPr lang="es-MX" sz="2000" b="1" dirty="0">
                <a:solidFill>
                  <a:srgbClr val="002060"/>
                </a:solidFill>
              </a:rPr>
              <a:t>de baño portátil o fijo para la embarcación</a:t>
            </a:r>
            <a:r>
              <a:rPr lang="es-MX" sz="2000" dirty="0">
                <a:solidFill>
                  <a:srgbClr val="002060"/>
                </a:solidFill>
              </a:rPr>
              <a:t>.</a:t>
            </a:r>
            <a:endParaRPr lang="es-ES_tradnl" sz="2000" dirty="0">
              <a:solidFill>
                <a:srgbClr val="002060"/>
              </a:solidFill>
            </a:endParaRPr>
          </a:p>
          <a:p>
            <a:pPr marL="342900" lvl="0" indent="-342900">
              <a:buFont typeface="Arial"/>
              <a:buChar char="•"/>
            </a:pPr>
            <a:r>
              <a:rPr lang="es-MX" sz="2000" b="1" dirty="0">
                <a:solidFill>
                  <a:srgbClr val="002060"/>
                </a:solidFill>
              </a:rPr>
              <a:t>Adquisición de equipos de geo- localización satelital.</a:t>
            </a:r>
            <a:endParaRPr lang="es-ES_tradnl" sz="2000" dirty="0">
              <a:solidFill>
                <a:srgbClr val="002060"/>
              </a:solidFill>
            </a:endParaRPr>
          </a:p>
          <a:p>
            <a:pPr marL="342900" lvl="0" indent="-342900">
              <a:buFont typeface="Arial"/>
              <a:buChar char="•"/>
            </a:pPr>
            <a:r>
              <a:rPr lang="es-MX" sz="2000" b="1" dirty="0">
                <a:solidFill>
                  <a:srgbClr val="002060"/>
                </a:solidFill>
              </a:rPr>
              <a:t>Adquisición</a:t>
            </a:r>
            <a:r>
              <a:rPr lang="es-MX" sz="2000" dirty="0">
                <a:solidFill>
                  <a:srgbClr val="002060"/>
                </a:solidFill>
              </a:rPr>
              <a:t> </a:t>
            </a:r>
            <a:r>
              <a:rPr lang="es-MX" sz="2000" b="1" dirty="0">
                <a:solidFill>
                  <a:srgbClr val="002060"/>
                </a:solidFill>
              </a:rPr>
              <a:t>de equipo de seguridad marítima.</a:t>
            </a:r>
            <a:endParaRPr lang="es-ES_tradnl" sz="2000" dirty="0">
              <a:solidFill>
                <a:srgbClr val="002060"/>
              </a:solidFill>
            </a:endParaRPr>
          </a:p>
          <a:p>
            <a:pPr marL="342900" lvl="0" indent="-342900">
              <a:buFont typeface="Arial"/>
              <a:buChar char="•"/>
            </a:pPr>
            <a:r>
              <a:rPr lang="es-MX" sz="2000" b="1" dirty="0">
                <a:solidFill>
                  <a:srgbClr val="002060"/>
                </a:solidFill>
              </a:rPr>
              <a:t>Conversión de dirección manual a hidráulica para embarcación de pesca deportiva de hasta 8.4 metros de eslora (28ft)</a:t>
            </a:r>
            <a:r>
              <a:rPr lang="es-MX" sz="2000" dirty="0">
                <a:solidFill>
                  <a:srgbClr val="002060"/>
                </a:solidFill>
              </a:rPr>
              <a:t>.</a:t>
            </a:r>
            <a:endParaRPr lang="es-ES_tradnl" sz="2000" dirty="0">
              <a:solidFill>
                <a:srgbClr val="002060"/>
              </a:solidFill>
            </a:endParaRPr>
          </a:p>
          <a:p>
            <a:pPr marL="342900" lvl="0" indent="-342900">
              <a:buFont typeface="Arial"/>
              <a:buChar char="•"/>
            </a:pPr>
            <a:r>
              <a:rPr lang="es-MX" sz="2000" b="1" dirty="0">
                <a:solidFill>
                  <a:srgbClr val="002060"/>
                </a:solidFill>
              </a:rPr>
              <a:t>Adquisición</a:t>
            </a:r>
            <a:r>
              <a:rPr lang="es-MX" sz="2000" dirty="0">
                <a:solidFill>
                  <a:srgbClr val="002060"/>
                </a:solidFill>
              </a:rPr>
              <a:t> </a:t>
            </a:r>
            <a:r>
              <a:rPr lang="es-MX" sz="2000" b="1" dirty="0">
                <a:solidFill>
                  <a:srgbClr val="002060"/>
                </a:solidFill>
              </a:rPr>
              <a:t>de equipo de radiocomunicación</a:t>
            </a:r>
            <a:r>
              <a:rPr lang="es-MX" sz="2000" dirty="0">
                <a:solidFill>
                  <a:srgbClr val="002060"/>
                </a:solidFill>
              </a:rPr>
              <a:t>.</a:t>
            </a:r>
            <a:endParaRPr lang="es-ES_tradnl" sz="2000" dirty="0">
              <a:solidFill>
                <a:srgbClr val="002060"/>
              </a:solidFill>
            </a:endParaRPr>
          </a:p>
          <a:p>
            <a:r>
              <a:rPr lang="es-MX" sz="2000" b="1" dirty="0">
                <a:solidFill>
                  <a:srgbClr val="002060"/>
                </a:solidFill>
              </a:rPr>
              <a:t> </a:t>
            </a:r>
            <a:endParaRPr lang="es-ES_tradnl" sz="2000" dirty="0">
              <a:solidFill>
                <a:srgbClr val="002060"/>
              </a:solidFill>
            </a:endParaRPr>
          </a:p>
          <a:p>
            <a:r>
              <a:rPr lang="es-MX" sz="2000" b="1" u="sng" dirty="0">
                <a:solidFill>
                  <a:srgbClr val="002060"/>
                </a:solidFill>
              </a:rPr>
              <a:t>COMPONENTE III: APOYO PARA EL PAGO DE TRÁMITES Y </a:t>
            </a:r>
            <a:r>
              <a:rPr lang="es-MX" sz="2000" b="1" u="sng" dirty="0" smtClean="0">
                <a:solidFill>
                  <a:srgbClr val="002060"/>
                </a:solidFill>
              </a:rPr>
              <a:t>SERVICIOS</a:t>
            </a:r>
          </a:p>
          <a:p>
            <a:endParaRPr lang="es-ES_tradnl" sz="2000" dirty="0">
              <a:solidFill>
                <a:srgbClr val="002060"/>
              </a:solidFill>
            </a:endParaRPr>
          </a:p>
          <a:p>
            <a:pPr marL="342900" lvl="0" indent="-342900">
              <a:buFont typeface="Arial"/>
              <a:buChar char="•"/>
            </a:pPr>
            <a:r>
              <a:rPr lang="es-MX" sz="2000" b="1" dirty="0">
                <a:solidFill>
                  <a:srgbClr val="002060"/>
                </a:solidFill>
              </a:rPr>
              <a:t>Pago del servicio de monitoreo y geolocalización satelital de embarcaciones de pesca deportiva.</a:t>
            </a:r>
            <a:endParaRPr lang="es-ES_tradnl" sz="2000" dirty="0">
              <a:solidFill>
                <a:srgbClr val="002060"/>
              </a:solidFill>
            </a:endParaRPr>
          </a:p>
          <a:p>
            <a:pPr marL="342900" lvl="0" indent="-342900">
              <a:buFont typeface="Arial"/>
              <a:buChar char="•"/>
            </a:pPr>
            <a:r>
              <a:rPr lang="es-MX" sz="2000" b="1" dirty="0">
                <a:solidFill>
                  <a:srgbClr val="002060"/>
                </a:solidFill>
              </a:rPr>
              <a:t>Pago para la contratación de cursos y desarrollo de nuevas capacidades.</a:t>
            </a:r>
            <a:endParaRPr lang="es-ES_tradnl" sz="2000" dirty="0">
              <a:solidFill>
                <a:srgbClr val="002060"/>
              </a:solidFill>
            </a:endParaRPr>
          </a:p>
          <a:p>
            <a:endParaRPr lang="es-MX" sz="2000" dirty="0">
              <a:solidFill>
                <a:srgbClr val="002060"/>
              </a:solidFill>
            </a:endParaRPr>
          </a:p>
        </p:txBody>
      </p:sp>
    </p:spTree>
    <p:extLst>
      <p:ext uri="{BB962C8B-B14F-4D97-AF65-F5344CB8AC3E}">
        <p14:creationId xmlns:p14="http://schemas.microsoft.com/office/powerpoint/2010/main" val="1681310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53FA3EB8-558E-4378-86A4-1AF495458A03}"/>
              </a:ext>
            </a:extLst>
          </p:cNvPr>
          <p:cNvSpPr txBox="1"/>
          <p:nvPr/>
        </p:nvSpPr>
        <p:spPr>
          <a:xfrm>
            <a:off x="0" y="1011383"/>
            <a:ext cx="12192000" cy="5940088"/>
          </a:xfrm>
          <a:prstGeom prst="rect">
            <a:avLst/>
          </a:prstGeom>
          <a:noFill/>
        </p:spPr>
        <p:txBody>
          <a:bodyPr wrap="square" rtlCol="0">
            <a:spAutoFit/>
          </a:bodyPr>
          <a:lstStyle/>
          <a:p>
            <a:r>
              <a:rPr lang="es-MX" sz="2000" b="1" dirty="0">
                <a:solidFill>
                  <a:srgbClr val="002060"/>
                </a:solidFill>
              </a:rPr>
              <a:t>D</a:t>
            </a:r>
            <a:r>
              <a:rPr lang="es-MX" sz="2000" b="1" dirty="0" smtClean="0">
                <a:solidFill>
                  <a:srgbClr val="002060"/>
                </a:solidFill>
              </a:rPr>
              <a:t>isposiciones </a:t>
            </a:r>
            <a:r>
              <a:rPr lang="es-MX" sz="2000" b="1" dirty="0">
                <a:solidFill>
                  <a:srgbClr val="002060"/>
                </a:solidFill>
              </a:rPr>
              <a:t>C</a:t>
            </a:r>
            <a:r>
              <a:rPr lang="es-MX" sz="2000" b="1" dirty="0" smtClean="0">
                <a:solidFill>
                  <a:srgbClr val="002060"/>
                </a:solidFill>
              </a:rPr>
              <a:t>omplementarias:</a:t>
            </a:r>
            <a:endParaRPr lang="es-ES_tradnl" sz="2000" dirty="0">
              <a:solidFill>
                <a:srgbClr val="002060"/>
              </a:solidFill>
            </a:endParaRPr>
          </a:p>
          <a:p>
            <a:pPr marL="342900" lvl="0" indent="-342900">
              <a:buFont typeface="Arial"/>
              <a:buChar char="•"/>
            </a:pPr>
            <a:r>
              <a:rPr lang="es-MX" sz="2000" dirty="0">
                <a:solidFill>
                  <a:srgbClr val="002060"/>
                </a:solidFill>
              </a:rPr>
              <a:t>El Gobierno del Estado de B.C.S. apoyará a los beneficiarios de este programa hasta con el </a:t>
            </a:r>
            <a:r>
              <a:rPr lang="es-MX" sz="2000" b="1" dirty="0">
                <a:solidFill>
                  <a:srgbClr val="002060"/>
                </a:solidFill>
              </a:rPr>
              <a:t>70%</a:t>
            </a:r>
            <a:r>
              <a:rPr lang="es-MX" sz="2000" dirty="0">
                <a:solidFill>
                  <a:srgbClr val="002060"/>
                </a:solidFill>
              </a:rPr>
              <a:t> del costo total de su compra o servicio, </a:t>
            </a:r>
            <a:r>
              <a:rPr lang="es-MX" sz="2000" b="1" dirty="0">
                <a:solidFill>
                  <a:srgbClr val="002060"/>
                </a:solidFill>
              </a:rPr>
              <a:t>sin rebasar el monto máximo señalado para cada tipo de apoyo</a:t>
            </a:r>
            <a:r>
              <a:rPr lang="es-MX" sz="2000" dirty="0">
                <a:solidFill>
                  <a:srgbClr val="002060"/>
                </a:solidFill>
              </a:rPr>
              <a:t>. (En el caso de la compra del motor o embarcación nueva, </a:t>
            </a:r>
            <a:r>
              <a:rPr lang="es-MX" sz="2000" b="1" dirty="0">
                <a:solidFill>
                  <a:srgbClr val="002060"/>
                </a:solidFill>
              </a:rPr>
              <a:t>el apoyo será del 20%</a:t>
            </a:r>
            <a:r>
              <a:rPr lang="es-MX" sz="2000" dirty="0">
                <a:solidFill>
                  <a:srgbClr val="002060"/>
                </a:solidFill>
              </a:rPr>
              <a:t>). Para conocer estos montos, consultar la tabla de apoyos del (</a:t>
            </a:r>
            <a:r>
              <a:rPr lang="es-MX" sz="2000" b="1" dirty="0">
                <a:solidFill>
                  <a:srgbClr val="002060"/>
                </a:solidFill>
              </a:rPr>
              <a:t>PREAPED</a:t>
            </a:r>
            <a:r>
              <a:rPr lang="es-MX" sz="2000" dirty="0">
                <a:solidFill>
                  <a:srgbClr val="002060"/>
                </a:solidFill>
              </a:rPr>
              <a:t>), una vez que sean publicados en el boletín oficial, en la convocatoria o sea aperturada la ventanilla para la recepción de documentos, en este último caso hablar directamente con las personas autorizadas para dar información. Este programa considera una aportación de por lo menos </a:t>
            </a:r>
            <a:r>
              <a:rPr lang="es-MX" sz="2000" b="1" dirty="0">
                <a:solidFill>
                  <a:srgbClr val="002060"/>
                </a:solidFill>
              </a:rPr>
              <a:t>el 30% del beneficiario</a:t>
            </a:r>
            <a:r>
              <a:rPr lang="es-MX" sz="2000" dirty="0">
                <a:solidFill>
                  <a:srgbClr val="002060"/>
                </a:solidFill>
              </a:rPr>
              <a:t>.</a:t>
            </a:r>
            <a:endParaRPr lang="es-ES_tradnl" sz="2000" dirty="0">
              <a:solidFill>
                <a:srgbClr val="002060"/>
              </a:solidFill>
            </a:endParaRPr>
          </a:p>
          <a:p>
            <a:pPr marL="342900" lvl="0" indent="-342900">
              <a:buFont typeface="Arial"/>
              <a:buChar char="•"/>
            </a:pPr>
            <a:r>
              <a:rPr lang="es-MX" sz="2000" dirty="0">
                <a:solidFill>
                  <a:srgbClr val="002060"/>
                </a:solidFill>
              </a:rPr>
              <a:t>En el caso de </a:t>
            </a:r>
            <a:r>
              <a:rPr lang="es-MX" sz="2000" b="1" dirty="0">
                <a:solidFill>
                  <a:srgbClr val="002060"/>
                </a:solidFill>
              </a:rPr>
              <a:t>personas morales</a:t>
            </a:r>
            <a:r>
              <a:rPr lang="es-MX" sz="2000" dirty="0">
                <a:solidFill>
                  <a:srgbClr val="002060"/>
                </a:solidFill>
              </a:rPr>
              <a:t>, se podrán entregar </a:t>
            </a:r>
            <a:r>
              <a:rPr lang="es-MX" sz="2000" b="1" dirty="0">
                <a:solidFill>
                  <a:srgbClr val="002060"/>
                </a:solidFill>
              </a:rPr>
              <a:t>hasta dos apoyos</a:t>
            </a:r>
            <a:r>
              <a:rPr lang="es-MX" sz="2000" dirty="0">
                <a:solidFill>
                  <a:srgbClr val="002060"/>
                </a:solidFill>
              </a:rPr>
              <a:t> por organización social al año, mientras </a:t>
            </a:r>
            <a:r>
              <a:rPr lang="es-MX" sz="2000" b="1" dirty="0">
                <a:solidFill>
                  <a:srgbClr val="002060"/>
                </a:solidFill>
              </a:rPr>
              <a:t>sea a diferentes socios</a:t>
            </a:r>
            <a:r>
              <a:rPr lang="es-MX" sz="2000" dirty="0">
                <a:solidFill>
                  <a:srgbClr val="002060"/>
                </a:solidFill>
              </a:rPr>
              <a:t>.</a:t>
            </a:r>
            <a:endParaRPr lang="es-ES_tradnl" sz="2000" dirty="0">
              <a:solidFill>
                <a:srgbClr val="002060"/>
              </a:solidFill>
            </a:endParaRPr>
          </a:p>
          <a:p>
            <a:pPr marL="342900" lvl="0" indent="-342900">
              <a:buFont typeface="Arial"/>
              <a:buChar char="•"/>
            </a:pPr>
            <a:r>
              <a:rPr lang="es-MX" sz="2000" dirty="0">
                <a:solidFill>
                  <a:srgbClr val="002060"/>
                </a:solidFill>
              </a:rPr>
              <a:t>En el caso de personas físicas, se podrá </a:t>
            </a:r>
            <a:r>
              <a:rPr lang="es-MX" sz="2000" b="1" dirty="0">
                <a:solidFill>
                  <a:srgbClr val="002060"/>
                </a:solidFill>
              </a:rPr>
              <a:t>autorizar más de un concepto</a:t>
            </a:r>
            <a:r>
              <a:rPr lang="es-MX" sz="2000" dirty="0">
                <a:solidFill>
                  <a:srgbClr val="002060"/>
                </a:solidFill>
              </a:rPr>
              <a:t> de apoyo mientras la suma de éstos </a:t>
            </a:r>
            <a:r>
              <a:rPr lang="es-MX" sz="2000" b="1" dirty="0">
                <a:solidFill>
                  <a:srgbClr val="002060"/>
                </a:solidFill>
              </a:rPr>
              <a:t>no rebasen el monto total de 50,000 pesos</a:t>
            </a:r>
            <a:r>
              <a:rPr lang="es-MX" sz="2000" dirty="0">
                <a:solidFill>
                  <a:srgbClr val="002060"/>
                </a:solidFill>
              </a:rPr>
              <a:t> y </a:t>
            </a:r>
            <a:r>
              <a:rPr lang="es-MX" sz="2000" b="1" dirty="0">
                <a:solidFill>
                  <a:srgbClr val="002060"/>
                </a:solidFill>
              </a:rPr>
              <a:t>no sean por el mismo concepto</a:t>
            </a:r>
            <a:r>
              <a:rPr lang="es-MX" sz="2000" dirty="0">
                <a:solidFill>
                  <a:srgbClr val="002060"/>
                </a:solidFill>
              </a:rPr>
              <a:t>.</a:t>
            </a:r>
            <a:endParaRPr lang="es-ES_tradnl" sz="2000" dirty="0">
              <a:solidFill>
                <a:srgbClr val="002060"/>
              </a:solidFill>
            </a:endParaRPr>
          </a:p>
          <a:p>
            <a:pPr marL="342900" lvl="0" indent="-342900">
              <a:buFont typeface="Arial"/>
              <a:buChar char="•"/>
            </a:pPr>
            <a:r>
              <a:rPr lang="es-MX" sz="2000" dirty="0">
                <a:solidFill>
                  <a:srgbClr val="002060"/>
                </a:solidFill>
              </a:rPr>
              <a:t>Vamos a solicitar, entre otros documentos, la </a:t>
            </a:r>
            <a:r>
              <a:rPr lang="es-MX" sz="2000" b="1" dirty="0">
                <a:solidFill>
                  <a:srgbClr val="002060"/>
                </a:solidFill>
              </a:rPr>
              <a:t>Cédula de Ordenamiento de Embarcaciones de Pesca Deportiva</a:t>
            </a:r>
            <a:r>
              <a:rPr lang="es-MX" sz="2000" dirty="0">
                <a:solidFill>
                  <a:srgbClr val="002060"/>
                </a:solidFill>
              </a:rPr>
              <a:t> expedida por el gobierno de B.C.S.</a:t>
            </a:r>
            <a:endParaRPr lang="es-ES_tradnl" sz="2000" dirty="0">
              <a:solidFill>
                <a:srgbClr val="002060"/>
              </a:solidFill>
            </a:endParaRPr>
          </a:p>
          <a:p>
            <a:r>
              <a:rPr lang="es-MX" sz="2000" b="1" dirty="0">
                <a:solidFill>
                  <a:srgbClr val="002060"/>
                </a:solidFill>
              </a:rPr>
              <a:t>Siguientes pasos próximos días (ruta crítica):</a:t>
            </a:r>
            <a:endParaRPr lang="es-ES_tradnl" sz="2000" dirty="0">
              <a:solidFill>
                <a:srgbClr val="002060"/>
              </a:solidFill>
            </a:endParaRPr>
          </a:p>
          <a:p>
            <a:pPr marL="342900" lvl="0" indent="-342900">
              <a:buFont typeface="Arial"/>
              <a:buChar char="•"/>
            </a:pPr>
            <a:r>
              <a:rPr lang="es-MX" sz="2000" dirty="0">
                <a:solidFill>
                  <a:srgbClr val="002060"/>
                </a:solidFill>
              </a:rPr>
              <a:t>Aprobación de los lineamientos del PREAPED, </a:t>
            </a:r>
            <a:r>
              <a:rPr lang="es-MX" sz="2000" b="1" dirty="0">
                <a:solidFill>
                  <a:srgbClr val="002060"/>
                </a:solidFill>
              </a:rPr>
              <a:t>segunda semana</a:t>
            </a:r>
            <a:r>
              <a:rPr lang="es-MX" sz="2000" dirty="0">
                <a:solidFill>
                  <a:srgbClr val="002060"/>
                </a:solidFill>
              </a:rPr>
              <a:t> de febrero del año en curso.</a:t>
            </a:r>
            <a:endParaRPr lang="es-ES_tradnl" sz="2000" dirty="0">
              <a:solidFill>
                <a:srgbClr val="002060"/>
              </a:solidFill>
            </a:endParaRPr>
          </a:p>
          <a:p>
            <a:pPr marL="342900" lvl="0" indent="-342900">
              <a:buFont typeface="Arial"/>
              <a:buChar char="•"/>
            </a:pPr>
            <a:r>
              <a:rPr lang="es-MX" sz="2000" dirty="0">
                <a:solidFill>
                  <a:srgbClr val="002060"/>
                </a:solidFill>
              </a:rPr>
              <a:t>Publicación de los lineamientos del PREAPED, </a:t>
            </a:r>
            <a:r>
              <a:rPr lang="es-MX" sz="2000" b="1" dirty="0">
                <a:solidFill>
                  <a:srgbClr val="002060"/>
                </a:solidFill>
              </a:rPr>
              <a:t>tercer semana</a:t>
            </a:r>
            <a:r>
              <a:rPr lang="es-MX" sz="2000" dirty="0">
                <a:solidFill>
                  <a:srgbClr val="002060"/>
                </a:solidFill>
              </a:rPr>
              <a:t> de febrero.</a:t>
            </a:r>
            <a:endParaRPr lang="es-ES_tradnl" sz="2000" dirty="0">
              <a:solidFill>
                <a:srgbClr val="002060"/>
              </a:solidFill>
            </a:endParaRPr>
          </a:p>
          <a:p>
            <a:pPr marL="342900" lvl="0" indent="-342900">
              <a:buFont typeface="Arial"/>
              <a:buChar char="•"/>
            </a:pPr>
            <a:r>
              <a:rPr lang="es-MX" sz="2000" dirty="0">
                <a:solidFill>
                  <a:srgbClr val="002060"/>
                </a:solidFill>
              </a:rPr>
              <a:t>Publicación de la convocatoria del PREAPED, </a:t>
            </a:r>
            <a:r>
              <a:rPr lang="es-MX" sz="2000" b="1" dirty="0">
                <a:solidFill>
                  <a:srgbClr val="002060"/>
                </a:solidFill>
              </a:rPr>
              <a:t>cuarta semana</a:t>
            </a:r>
            <a:r>
              <a:rPr lang="es-MX" sz="2000" dirty="0">
                <a:solidFill>
                  <a:srgbClr val="002060"/>
                </a:solidFill>
              </a:rPr>
              <a:t> de febrero.</a:t>
            </a:r>
            <a:endParaRPr lang="es-ES_tradnl" sz="2000" dirty="0">
              <a:solidFill>
                <a:srgbClr val="002060"/>
              </a:solidFill>
            </a:endParaRPr>
          </a:p>
          <a:p>
            <a:pPr marL="342900" lvl="0" indent="-342900">
              <a:buFont typeface="Arial"/>
              <a:buChar char="•"/>
            </a:pPr>
            <a:r>
              <a:rPr lang="es-MX" sz="2000" dirty="0">
                <a:solidFill>
                  <a:srgbClr val="002060"/>
                </a:solidFill>
              </a:rPr>
              <a:t>Apertura de ventanilla para recepción de documentos, </a:t>
            </a:r>
            <a:r>
              <a:rPr lang="es-MX" sz="2000" b="1" dirty="0">
                <a:solidFill>
                  <a:srgbClr val="002060"/>
                </a:solidFill>
              </a:rPr>
              <a:t>primer semana</a:t>
            </a:r>
            <a:r>
              <a:rPr lang="es-MX" sz="2000" dirty="0">
                <a:solidFill>
                  <a:srgbClr val="002060"/>
                </a:solidFill>
              </a:rPr>
              <a:t> de marzo</a:t>
            </a:r>
            <a:r>
              <a:rPr lang="es-MX" sz="2000" dirty="0" smtClean="0">
                <a:solidFill>
                  <a:srgbClr val="002060"/>
                </a:solidFill>
              </a:rPr>
              <a:t>.</a:t>
            </a:r>
            <a:endParaRPr lang="es-ES_tradnl" sz="2000" dirty="0">
              <a:solidFill>
                <a:srgbClr val="002060"/>
              </a:solidFill>
            </a:endParaRPr>
          </a:p>
        </p:txBody>
      </p:sp>
    </p:spTree>
    <p:extLst>
      <p:ext uri="{BB962C8B-B14F-4D97-AF65-F5344CB8AC3E}">
        <p14:creationId xmlns:p14="http://schemas.microsoft.com/office/powerpoint/2010/main" val="3877755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graphicFrame>
        <p:nvGraphicFramePr>
          <p:cNvPr id="6" name="Tabla 5"/>
          <p:cNvGraphicFramePr>
            <a:graphicFrameLocks noGrp="1"/>
          </p:cNvGraphicFramePr>
          <p:nvPr>
            <p:extLst>
              <p:ext uri="{D42A27DB-BD31-4B8C-83A1-F6EECF244321}">
                <p14:modId xmlns:p14="http://schemas.microsoft.com/office/powerpoint/2010/main" val="2135866820"/>
              </p:ext>
            </p:extLst>
          </p:nvPr>
        </p:nvGraphicFramePr>
        <p:xfrm>
          <a:off x="1490815" y="1356228"/>
          <a:ext cx="8889497" cy="5509939"/>
        </p:xfrm>
        <a:graphic>
          <a:graphicData uri="http://schemas.openxmlformats.org/drawingml/2006/table">
            <a:tbl>
              <a:tblPr>
                <a:tableStyleId>{125E5076-3810-47DD-B79F-674D7AD40C01}</a:tableStyleId>
              </a:tblPr>
              <a:tblGrid>
                <a:gridCol w="3915373"/>
                <a:gridCol w="4974124"/>
              </a:tblGrid>
              <a:tr h="275267">
                <a:tc gridSpan="2">
                  <a:txBody>
                    <a:bodyPr/>
                    <a:lstStyle/>
                    <a:p>
                      <a:pPr algn="ctr" fontAlgn="ctr"/>
                      <a:r>
                        <a:rPr lang="es-ES_tradnl" sz="1500" u="none" strike="noStrike" dirty="0">
                          <a:effectLst/>
                        </a:rPr>
                        <a:t>Coordinación de inspección y vigilancia del municipio de Loreto</a:t>
                      </a:r>
                      <a:endParaRPr lang="es-ES_tradnl" sz="1500" b="1" i="0" u="none" strike="noStrike" dirty="0">
                        <a:solidFill>
                          <a:schemeClr val="bg1"/>
                        </a:solidFill>
                        <a:effectLst/>
                        <a:latin typeface="Calibri"/>
                      </a:endParaRPr>
                    </a:p>
                  </a:txBody>
                  <a:tcPr marL="10587" marR="10587" marT="105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060"/>
                    </a:solidFill>
                  </a:tcPr>
                </a:tc>
                <a:tc hMerge="1">
                  <a:txBody>
                    <a:bodyPr/>
                    <a:lstStyle/>
                    <a:p>
                      <a:endParaRPr lang="es-ES"/>
                    </a:p>
                  </a:txBody>
                  <a:tcPr/>
                </a:tc>
              </a:tr>
              <a:tr h="179982">
                <a:tc>
                  <a:txBody>
                    <a:bodyPr/>
                    <a:lstStyle/>
                    <a:p>
                      <a:pPr algn="l" fontAlgn="ctr"/>
                      <a:r>
                        <a:rPr lang="es-ES_tradnl" sz="1500" u="none" strike="noStrike" dirty="0">
                          <a:solidFill>
                            <a:srgbClr val="002060"/>
                          </a:solidFill>
                          <a:effectLst/>
                        </a:rPr>
                        <a:t>Coordinador del programa:</a:t>
                      </a:r>
                      <a:endParaRPr lang="es-ES_tradnl" sz="1500" b="1" i="0" u="none" strike="noStrike" dirty="0">
                        <a:solidFill>
                          <a:srgbClr val="002060"/>
                        </a:solidFill>
                        <a:effectLst/>
                        <a:latin typeface="Calibri"/>
                      </a:endParaRPr>
                    </a:p>
                  </a:txBody>
                  <a:tcPr marL="10587" marR="10587" marT="105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r>
                        <a:rPr lang="es-ES_tradnl" sz="1500" u="none" strike="noStrike">
                          <a:solidFill>
                            <a:srgbClr val="002060"/>
                          </a:solidFill>
                          <a:effectLst/>
                        </a:rPr>
                        <a:t>Reynaldo Eduviges Rubio Quintana</a:t>
                      </a:r>
                      <a:endParaRPr lang="es-ES_tradnl" sz="1500" b="0" i="0" u="none" strike="noStrike">
                        <a:solidFill>
                          <a:srgbClr val="002060"/>
                        </a:solidFill>
                        <a:effectLst/>
                        <a:latin typeface="Calibri"/>
                      </a:endParaRPr>
                    </a:p>
                  </a:txBody>
                  <a:tcPr marL="10587" marR="10587" marT="105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455249">
                <a:tc>
                  <a:txBody>
                    <a:bodyPr/>
                    <a:lstStyle/>
                    <a:p>
                      <a:pPr algn="l" fontAlgn="ctr"/>
                      <a:r>
                        <a:rPr lang="es-ES_tradnl" sz="1500" u="none" strike="noStrike" dirty="0">
                          <a:solidFill>
                            <a:srgbClr val="002060"/>
                          </a:solidFill>
                          <a:effectLst/>
                        </a:rPr>
                        <a:t>Dirección:</a:t>
                      </a:r>
                      <a:endParaRPr lang="es-ES_tradnl" sz="1500" b="1" i="0" u="none" strike="noStrike" dirty="0">
                        <a:solidFill>
                          <a:srgbClr val="002060"/>
                        </a:solidFill>
                        <a:effectLst/>
                        <a:latin typeface="Calibri"/>
                      </a:endParaRPr>
                    </a:p>
                  </a:txBody>
                  <a:tcPr marL="10587" marR="10587" marT="105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r>
                        <a:rPr lang="es-ES_tradnl" sz="1500" u="none" strike="noStrike">
                          <a:solidFill>
                            <a:srgbClr val="002060"/>
                          </a:solidFill>
                          <a:effectLst/>
                        </a:rPr>
                        <a:t>Paseo Nicolas Tamaral, entre Benito Juárez y Héroes de Independencia, s/n, colonia centro, cp.23880, Loreto, B.C.S.</a:t>
                      </a:r>
                      <a:endParaRPr lang="es-ES_tradnl" sz="1500" b="0" i="0" u="none" strike="noStrike">
                        <a:solidFill>
                          <a:srgbClr val="002060"/>
                        </a:solidFill>
                        <a:effectLst/>
                        <a:latin typeface="Calibri"/>
                      </a:endParaRPr>
                    </a:p>
                  </a:txBody>
                  <a:tcPr marL="10587" marR="10587" marT="105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169395">
                <a:tc>
                  <a:txBody>
                    <a:bodyPr/>
                    <a:lstStyle/>
                    <a:p>
                      <a:pPr algn="l" fontAlgn="ctr"/>
                      <a:r>
                        <a:rPr lang="es-ES_tradnl" sz="1500" u="none" strike="noStrike" dirty="0">
                          <a:solidFill>
                            <a:srgbClr val="002060"/>
                          </a:solidFill>
                          <a:effectLst/>
                        </a:rPr>
                        <a:t>Teléfono de oficina:</a:t>
                      </a:r>
                      <a:endParaRPr lang="es-ES_tradnl" sz="1500" b="1" i="0" u="none" strike="noStrike" dirty="0">
                        <a:solidFill>
                          <a:srgbClr val="002060"/>
                        </a:solidFill>
                        <a:effectLst/>
                        <a:latin typeface="Calibri"/>
                      </a:endParaRPr>
                    </a:p>
                  </a:txBody>
                  <a:tcPr marL="10587" marR="10587" marT="105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r>
                        <a:rPr lang="es-ES_tradnl" sz="1500" u="none" strike="noStrike">
                          <a:solidFill>
                            <a:srgbClr val="002060"/>
                          </a:solidFill>
                          <a:effectLst/>
                        </a:rPr>
                        <a:t>6131350426</a:t>
                      </a:r>
                      <a:endParaRPr lang="es-ES_tradnl" sz="1500" b="0" i="0" u="none" strike="noStrike">
                        <a:solidFill>
                          <a:srgbClr val="002060"/>
                        </a:solidFill>
                        <a:effectLst/>
                        <a:latin typeface="Calibri"/>
                      </a:endParaRPr>
                    </a:p>
                  </a:txBody>
                  <a:tcPr marL="10587" marR="10587" marT="105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169395">
                <a:tc>
                  <a:txBody>
                    <a:bodyPr/>
                    <a:lstStyle/>
                    <a:p>
                      <a:pPr algn="l" fontAlgn="ctr"/>
                      <a:r>
                        <a:rPr lang="es-ES_tradnl" sz="1500" u="none" strike="noStrike" dirty="0">
                          <a:solidFill>
                            <a:srgbClr val="002060"/>
                          </a:solidFill>
                          <a:effectLst/>
                        </a:rPr>
                        <a:t>Correo electrónico</a:t>
                      </a:r>
                      <a:endParaRPr lang="es-ES_tradnl" sz="1500" b="1" i="0" u="none" strike="noStrike" dirty="0">
                        <a:solidFill>
                          <a:srgbClr val="002060"/>
                        </a:solidFill>
                        <a:effectLst/>
                        <a:latin typeface="Calibri"/>
                      </a:endParaRPr>
                    </a:p>
                  </a:txBody>
                  <a:tcPr marL="10587" marR="10587" marT="105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r>
                        <a:rPr lang="es-ES_tradnl" sz="1500" u="none" strike="noStrike" dirty="0" smtClean="0">
                          <a:solidFill>
                            <a:srgbClr val="002060"/>
                          </a:solidFill>
                          <a:effectLst/>
                        </a:rPr>
                        <a:t>reynaldo.rubio@fonmar.gob.mx</a:t>
                      </a:r>
                      <a:endParaRPr lang="es-ES_tradnl" sz="1500" b="0" i="0" u="none" strike="noStrike" dirty="0">
                        <a:solidFill>
                          <a:srgbClr val="002060"/>
                        </a:solidFill>
                        <a:effectLst/>
                        <a:latin typeface="Calibri"/>
                      </a:endParaRPr>
                    </a:p>
                  </a:txBody>
                  <a:tcPr marL="10587" marR="10587" marT="105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169395">
                <a:tc>
                  <a:txBody>
                    <a:bodyPr/>
                    <a:lstStyle/>
                    <a:p>
                      <a:pPr algn="l" fontAlgn="ctr"/>
                      <a:r>
                        <a:rPr lang="es-ES_tradnl" sz="1500" u="none" strike="noStrike" dirty="0">
                          <a:solidFill>
                            <a:srgbClr val="002060"/>
                          </a:solidFill>
                          <a:effectLst/>
                        </a:rPr>
                        <a:t>Horario de atención:</a:t>
                      </a:r>
                      <a:endParaRPr lang="es-ES_tradnl" sz="1500" b="1" i="0" u="none" strike="noStrike" dirty="0">
                        <a:solidFill>
                          <a:srgbClr val="002060"/>
                        </a:solidFill>
                        <a:effectLst/>
                        <a:latin typeface="Calibri"/>
                      </a:endParaRPr>
                    </a:p>
                  </a:txBody>
                  <a:tcPr marL="10587" marR="10587" marT="105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r>
                        <a:rPr lang="es-ES_tradnl" sz="1500" u="none" strike="noStrike" dirty="0">
                          <a:solidFill>
                            <a:srgbClr val="002060"/>
                          </a:solidFill>
                          <a:effectLst/>
                        </a:rPr>
                        <a:t>Lunes a viernes 08:00 a 16:00 </a:t>
                      </a:r>
                      <a:r>
                        <a:rPr lang="es-ES_tradnl" sz="1500" u="none" strike="noStrike" dirty="0" err="1">
                          <a:solidFill>
                            <a:srgbClr val="002060"/>
                          </a:solidFill>
                          <a:effectLst/>
                        </a:rPr>
                        <a:t>hrs</a:t>
                      </a:r>
                      <a:r>
                        <a:rPr lang="es-ES_tradnl" sz="1500" u="none" strike="noStrike" dirty="0">
                          <a:solidFill>
                            <a:srgbClr val="002060"/>
                          </a:solidFill>
                          <a:effectLst/>
                        </a:rPr>
                        <a:t>.</a:t>
                      </a:r>
                      <a:endParaRPr lang="es-ES_tradnl" sz="1500" b="0" i="0" u="none" strike="noStrike" dirty="0">
                        <a:solidFill>
                          <a:srgbClr val="002060"/>
                        </a:solidFill>
                        <a:effectLst/>
                        <a:latin typeface="Calibri"/>
                      </a:endParaRPr>
                    </a:p>
                  </a:txBody>
                  <a:tcPr marL="10587" marR="10587" marT="105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169395">
                <a:tc>
                  <a:txBody>
                    <a:bodyPr/>
                    <a:lstStyle/>
                    <a:p>
                      <a:pPr algn="l" fontAlgn="b"/>
                      <a:endParaRPr lang="es-ES_tradnl" sz="1500" b="0" i="0" u="none" strike="noStrike" dirty="0">
                        <a:solidFill>
                          <a:srgbClr val="002060"/>
                        </a:solidFill>
                        <a:effectLst/>
                        <a:latin typeface="Calibri"/>
                      </a:endParaRPr>
                    </a:p>
                  </a:txBody>
                  <a:tcPr marL="10587" marR="10587" marT="105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l" fontAlgn="b"/>
                      <a:endParaRPr lang="es-ES_tradnl" sz="1500" b="0" i="0" u="none" strike="noStrike" dirty="0">
                        <a:solidFill>
                          <a:srgbClr val="002060"/>
                        </a:solidFill>
                        <a:effectLst/>
                        <a:latin typeface="Calibri"/>
                      </a:endParaRPr>
                    </a:p>
                  </a:txBody>
                  <a:tcPr marL="10587" marR="10587" marT="105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r h="232918">
                <a:tc gridSpan="2">
                  <a:txBody>
                    <a:bodyPr/>
                    <a:lstStyle/>
                    <a:p>
                      <a:pPr algn="ctr" fontAlgn="ctr"/>
                      <a:r>
                        <a:rPr lang="es-ES_tradnl" sz="1500" u="none" strike="noStrike" dirty="0">
                          <a:effectLst/>
                        </a:rPr>
                        <a:t>Coordinación de inspección y vigilancia del municipio de </a:t>
                      </a:r>
                      <a:r>
                        <a:rPr lang="es-ES_tradnl" sz="1500" u="none" strike="noStrike" dirty="0" err="1">
                          <a:effectLst/>
                        </a:rPr>
                        <a:t>Mulegé</a:t>
                      </a:r>
                      <a:endParaRPr lang="es-ES_tradnl" sz="1500" b="1" i="0" u="none" strike="noStrike" dirty="0">
                        <a:solidFill>
                          <a:srgbClr val="FFFFFF"/>
                        </a:solidFill>
                        <a:effectLst/>
                        <a:latin typeface="Calibri"/>
                      </a:endParaRPr>
                    </a:p>
                  </a:txBody>
                  <a:tcPr marL="10587" marR="10587" marT="105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060"/>
                    </a:solidFill>
                  </a:tcPr>
                </a:tc>
                <a:tc hMerge="1">
                  <a:txBody>
                    <a:bodyPr/>
                    <a:lstStyle/>
                    <a:p>
                      <a:endParaRPr lang="es-ES"/>
                    </a:p>
                  </a:txBody>
                  <a:tcPr/>
                </a:tc>
              </a:tr>
              <a:tr h="169395">
                <a:tc>
                  <a:txBody>
                    <a:bodyPr/>
                    <a:lstStyle/>
                    <a:p>
                      <a:pPr algn="l" fontAlgn="ctr"/>
                      <a:r>
                        <a:rPr lang="es-ES_tradnl" sz="1500" u="none" strike="noStrike" dirty="0">
                          <a:solidFill>
                            <a:srgbClr val="002060"/>
                          </a:solidFill>
                          <a:effectLst/>
                        </a:rPr>
                        <a:t>Coordinador del programa:</a:t>
                      </a:r>
                      <a:endParaRPr lang="es-ES_tradnl" sz="1500" b="1" i="0" u="none" strike="noStrike" dirty="0">
                        <a:solidFill>
                          <a:srgbClr val="002060"/>
                        </a:solidFill>
                        <a:effectLst/>
                        <a:latin typeface="Calibri"/>
                      </a:endParaRPr>
                    </a:p>
                  </a:txBody>
                  <a:tcPr marL="10587" marR="10587" marT="105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r>
                        <a:rPr lang="es-ES_tradnl" sz="1500" u="none" strike="noStrike" dirty="0">
                          <a:solidFill>
                            <a:srgbClr val="002060"/>
                          </a:solidFill>
                          <a:effectLst/>
                        </a:rPr>
                        <a:t>Sixto </a:t>
                      </a:r>
                      <a:r>
                        <a:rPr lang="es-ES_tradnl" sz="1500" u="none" strike="noStrike" dirty="0" err="1">
                          <a:solidFill>
                            <a:srgbClr val="002060"/>
                          </a:solidFill>
                          <a:effectLst/>
                        </a:rPr>
                        <a:t>Lombera</a:t>
                      </a:r>
                      <a:r>
                        <a:rPr lang="es-ES_tradnl" sz="1500" u="none" strike="noStrike" dirty="0">
                          <a:solidFill>
                            <a:srgbClr val="002060"/>
                          </a:solidFill>
                          <a:effectLst/>
                        </a:rPr>
                        <a:t> Romero</a:t>
                      </a:r>
                      <a:endParaRPr lang="es-ES_tradnl" sz="1500" b="0" i="0" u="none" strike="noStrike" dirty="0">
                        <a:solidFill>
                          <a:srgbClr val="002060"/>
                        </a:solidFill>
                        <a:effectLst/>
                        <a:latin typeface="Calibri"/>
                      </a:endParaRPr>
                    </a:p>
                  </a:txBody>
                  <a:tcPr marL="10587" marR="10587" marT="105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07029">
                <a:tc>
                  <a:txBody>
                    <a:bodyPr/>
                    <a:lstStyle/>
                    <a:p>
                      <a:pPr algn="l" fontAlgn="ctr"/>
                      <a:r>
                        <a:rPr lang="es-ES_tradnl" sz="1500" u="none" strike="noStrike" dirty="0">
                          <a:solidFill>
                            <a:srgbClr val="002060"/>
                          </a:solidFill>
                          <a:effectLst/>
                        </a:rPr>
                        <a:t>Dirección:</a:t>
                      </a:r>
                      <a:endParaRPr lang="es-ES_tradnl" sz="1500" b="1" i="0" u="none" strike="noStrike" dirty="0">
                        <a:solidFill>
                          <a:srgbClr val="002060"/>
                        </a:solidFill>
                        <a:effectLst/>
                        <a:latin typeface="Calibri"/>
                      </a:endParaRPr>
                    </a:p>
                  </a:txBody>
                  <a:tcPr marL="10587" marR="10587" marT="105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r>
                        <a:rPr lang="es-ES_tradnl" sz="1500" u="none" strike="noStrike" dirty="0">
                          <a:solidFill>
                            <a:srgbClr val="002060"/>
                          </a:solidFill>
                          <a:effectLst/>
                        </a:rPr>
                        <a:t>Carretera </a:t>
                      </a:r>
                      <a:r>
                        <a:rPr lang="es-ES_tradnl" sz="1500" u="none" strike="noStrike" dirty="0" err="1">
                          <a:solidFill>
                            <a:srgbClr val="002060"/>
                          </a:solidFill>
                          <a:effectLst/>
                        </a:rPr>
                        <a:t>transpeninsular</a:t>
                      </a:r>
                      <a:r>
                        <a:rPr lang="es-ES_tradnl" sz="1500" u="none" strike="noStrike" dirty="0">
                          <a:solidFill>
                            <a:srgbClr val="002060"/>
                          </a:solidFill>
                          <a:effectLst/>
                        </a:rPr>
                        <a:t> km 0.5 al norte colonia Cuauhtémoc, Santa Rosalía, B.C.S.</a:t>
                      </a:r>
                      <a:endParaRPr lang="es-ES_tradnl" sz="1500" b="0" i="0" u="none" strike="noStrike" dirty="0">
                        <a:solidFill>
                          <a:srgbClr val="002060"/>
                        </a:solidFill>
                        <a:effectLst/>
                        <a:latin typeface="Calibri"/>
                      </a:endParaRPr>
                    </a:p>
                  </a:txBody>
                  <a:tcPr marL="10587" marR="10587" marT="105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169395">
                <a:tc>
                  <a:txBody>
                    <a:bodyPr/>
                    <a:lstStyle/>
                    <a:p>
                      <a:pPr algn="l" fontAlgn="ctr"/>
                      <a:r>
                        <a:rPr lang="es-ES_tradnl" sz="1500" u="none" strike="noStrike" dirty="0">
                          <a:solidFill>
                            <a:srgbClr val="002060"/>
                          </a:solidFill>
                          <a:effectLst/>
                        </a:rPr>
                        <a:t>Teléfono de oficina:</a:t>
                      </a:r>
                      <a:endParaRPr lang="es-ES_tradnl" sz="1500" b="1" i="0" u="none" strike="noStrike" dirty="0">
                        <a:solidFill>
                          <a:srgbClr val="002060"/>
                        </a:solidFill>
                        <a:effectLst/>
                        <a:latin typeface="Calibri"/>
                      </a:endParaRPr>
                    </a:p>
                  </a:txBody>
                  <a:tcPr marL="10587" marR="10587" marT="105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r>
                        <a:rPr lang="es-ES_tradnl" sz="1500" u="none" strike="noStrike" dirty="0">
                          <a:solidFill>
                            <a:srgbClr val="002060"/>
                          </a:solidFill>
                          <a:effectLst/>
                        </a:rPr>
                        <a:t>6151521995</a:t>
                      </a:r>
                      <a:endParaRPr lang="es-ES_tradnl" sz="1500" b="0" i="0" u="none" strike="noStrike" dirty="0">
                        <a:solidFill>
                          <a:srgbClr val="002060"/>
                        </a:solidFill>
                        <a:effectLst/>
                        <a:latin typeface="Calibri"/>
                      </a:endParaRPr>
                    </a:p>
                  </a:txBody>
                  <a:tcPr marL="10587" marR="10587" marT="105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169395">
                <a:tc>
                  <a:txBody>
                    <a:bodyPr/>
                    <a:lstStyle/>
                    <a:p>
                      <a:pPr algn="l" fontAlgn="ctr"/>
                      <a:r>
                        <a:rPr lang="es-ES_tradnl" sz="1500" u="none" strike="noStrike" dirty="0">
                          <a:solidFill>
                            <a:srgbClr val="002060"/>
                          </a:solidFill>
                          <a:effectLst/>
                        </a:rPr>
                        <a:t>Correo electrónico</a:t>
                      </a:r>
                      <a:endParaRPr lang="es-ES_tradnl" sz="1500" b="1" i="0" u="none" strike="noStrike" dirty="0">
                        <a:solidFill>
                          <a:srgbClr val="002060"/>
                        </a:solidFill>
                        <a:effectLst/>
                        <a:latin typeface="Calibri"/>
                      </a:endParaRPr>
                    </a:p>
                  </a:txBody>
                  <a:tcPr marL="10587" marR="10587" marT="105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r>
                        <a:rPr lang="es-ES_tradnl" sz="1500" b="0" i="0" u="none" strike="noStrike" dirty="0" smtClean="0">
                          <a:solidFill>
                            <a:srgbClr val="002060"/>
                          </a:solidFill>
                          <a:effectLst/>
                          <a:latin typeface="+mn-lt"/>
                        </a:rPr>
                        <a:t>sixto.lombera@fonmar.gob.mx</a:t>
                      </a:r>
                      <a:endParaRPr lang="es-ES_tradnl" sz="1500" b="0" i="0" u="none" strike="noStrike" dirty="0">
                        <a:solidFill>
                          <a:srgbClr val="002060"/>
                        </a:solidFill>
                        <a:effectLst/>
                        <a:latin typeface="Calibri"/>
                      </a:endParaRPr>
                    </a:p>
                  </a:txBody>
                  <a:tcPr marL="10587" marR="10587" marT="105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169395">
                <a:tc>
                  <a:txBody>
                    <a:bodyPr/>
                    <a:lstStyle/>
                    <a:p>
                      <a:pPr algn="l" fontAlgn="ctr"/>
                      <a:r>
                        <a:rPr lang="es-ES_tradnl" sz="1500" u="none" strike="noStrike" dirty="0">
                          <a:solidFill>
                            <a:srgbClr val="002060"/>
                          </a:solidFill>
                          <a:effectLst/>
                        </a:rPr>
                        <a:t>Horario de atención:</a:t>
                      </a:r>
                      <a:endParaRPr lang="es-ES_tradnl" sz="1500" b="1" i="0" u="none" strike="noStrike" dirty="0">
                        <a:solidFill>
                          <a:srgbClr val="002060"/>
                        </a:solidFill>
                        <a:effectLst/>
                        <a:latin typeface="Calibri"/>
                      </a:endParaRPr>
                    </a:p>
                  </a:txBody>
                  <a:tcPr marL="10587" marR="10587" marT="105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r>
                        <a:rPr lang="es-ES_tradnl" sz="1500" u="none" strike="noStrike" dirty="0">
                          <a:solidFill>
                            <a:srgbClr val="002060"/>
                          </a:solidFill>
                          <a:effectLst/>
                        </a:rPr>
                        <a:t>Lunes a viernes 08:00 a 16:00 </a:t>
                      </a:r>
                      <a:r>
                        <a:rPr lang="es-ES_tradnl" sz="1500" u="none" strike="noStrike" dirty="0" err="1">
                          <a:solidFill>
                            <a:srgbClr val="002060"/>
                          </a:solidFill>
                          <a:effectLst/>
                        </a:rPr>
                        <a:t>hrs</a:t>
                      </a:r>
                      <a:r>
                        <a:rPr lang="es-ES_tradnl" sz="1500" u="none" strike="noStrike" dirty="0">
                          <a:solidFill>
                            <a:srgbClr val="002060"/>
                          </a:solidFill>
                          <a:effectLst/>
                        </a:rPr>
                        <a:t>.</a:t>
                      </a:r>
                      <a:endParaRPr lang="es-ES_tradnl" sz="1500" b="0" i="0" u="none" strike="noStrike" dirty="0">
                        <a:solidFill>
                          <a:srgbClr val="002060"/>
                        </a:solidFill>
                        <a:effectLst/>
                        <a:latin typeface="Calibri"/>
                      </a:endParaRPr>
                    </a:p>
                  </a:txBody>
                  <a:tcPr marL="10587" marR="10587" marT="105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169395">
                <a:tc>
                  <a:txBody>
                    <a:bodyPr/>
                    <a:lstStyle/>
                    <a:p>
                      <a:pPr algn="l" fontAlgn="b"/>
                      <a:endParaRPr lang="es-ES_tradnl" sz="1500" b="0" i="0" u="none" strike="noStrike" dirty="0">
                        <a:solidFill>
                          <a:srgbClr val="002060"/>
                        </a:solidFill>
                        <a:effectLst/>
                        <a:latin typeface="Calibri"/>
                      </a:endParaRPr>
                    </a:p>
                  </a:txBody>
                  <a:tcPr marL="10587" marR="10587" marT="105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l" fontAlgn="b"/>
                      <a:endParaRPr lang="es-ES_tradnl" sz="1500" b="0" i="0" u="none" strike="noStrike" dirty="0">
                        <a:solidFill>
                          <a:srgbClr val="002060"/>
                        </a:solidFill>
                        <a:effectLst/>
                        <a:latin typeface="Calibri"/>
                      </a:endParaRPr>
                    </a:p>
                  </a:txBody>
                  <a:tcPr marL="10587" marR="10587" marT="105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r h="243506">
                <a:tc gridSpan="2">
                  <a:txBody>
                    <a:bodyPr/>
                    <a:lstStyle/>
                    <a:p>
                      <a:pPr algn="ctr" fontAlgn="ctr"/>
                      <a:r>
                        <a:rPr lang="es-ES_tradnl" sz="1500" u="none" strike="noStrike" dirty="0">
                          <a:effectLst/>
                        </a:rPr>
                        <a:t>Dirección Técnica del </a:t>
                      </a:r>
                      <a:r>
                        <a:rPr lang="es-ES_tradnl" sz="1500" u="none" strike="noStrike" dirty="0" err="1">
                          <a:effectLst/>
                        </a:rPr>
                        <a:t>Fonmar</a:t>
                      </a:r>
                      <a:endParaRPr lang="es-ES_tradnl" sz="1500" b="1" i="0" u="none" strike="noStrike" dirty="0">
                        <a:solidFill>
                          <a:srgbClr val="FFFFFF"/>
                        </a:solidFill>
                        <a:effectLst/>
                        <a:latin typeface="Calibri"/>
                      </a:endParaRPr>
                    </a:p>
                  </a:txBody>
                  <a:tcPr marL="10587" marR="10587" marT="105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060"/>
                    </a:solidFill>
                  </a:tcPr>
                </a:tc>
                <a:tc hMerge="1">
                  <a:txBody>
                    <a:bodyPr/>
                    <a:lstStyle/>
                    <a:p>
                      <a:endParaRPr lang="es-ES"/>
                    </a:p>
                  </a:txBody>
                  <a:tcPr/>
                </a:tc>
              </a:tr>
              <a:tr h="169395">
                <a:tc>
                  <a:txBody>
                    <a:bodyPr/>
                    <a:lstStyle/>
                    <a:p>
                      <a:pPr algn="l" fontAlgn="ctr"/>
                      <a:r>
                        <a:rPr lang="es-ES_tradnl" sz="1500" u="none" strike="noStrike" dirty="0">
                          <a:solidFill>
                            <a:srgbClr val="002060"/>
                          </a:solidFill>
                          <a:effectLst/>
                        </a:rPr>
                        <a:t>Responsable:</a:t>
                      </a:r>
                      <a:endParaRPr lang="es-ES_tradnl" sz="1500" b="1" i="0" u="none" strike="noStrike" dirty="0">
                        <a:solidFill>
                          <a:srgbClr val="002060"/>
                        </a:solidFill>
                        <a:effectLst/>
                        <a:latin typeface="Calibri"/>
                      </a:endParaRPr>
                    </a:p>
                  </a:txBody>
                  <a:tcPr marL="10587" marR="10587" marT="105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r>
                        <a:rPr lang="es-ES_tradnl" sz="1500" u="none" strike="noStrike" dirty="0">
                          <a:solidFill>
                            <a:srgbClr val="002060"/>
                          </a:solidFill>
                          <a:effectLst/>
                        </a:rPr>
                        <a:t>Luis Antonio García Rodríguez</a:t>
                      </a:r>
                      <a:endParaRPr lang="es-ES_tradnl" sz="1500" b="0" i="0" u="none" strike="noStrike" dirty="0">
                        <a:solidFill>
                          <a:srgbClr val="002060"/>
                        </a:solidFill>
                        <a:effectLst/>
                        <a:latin typeface="Calibri"/>
                      </a:endParaRPr>
                    </a:p>
                  </a:txBody>
                  <a:tcPr marL="10587" marR="10587" marT="105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455249">
                <a:tc>
                  <a:txBody>
                    <a:bodyPr/>
                    <a:lstStyle/>
                    <a:p>
                      <a:pPr algn="l" fontAlgn="ctr"/>
                      <a:r>
                        <a:rPr lang="es-ES_tradnl" sz="1500" u="none" strike="noStrike" dirty="0">
                          <a:solidFill>
                            <a:srgbClr val="002060"/>
                          </a:solidFill>
                          <a:effectLst/>
                        </a:rPr>
                        <a:t>Dirección:</a:t>
                      </a:r>
                      <a:endParaRPr lang="es-ES_tradnl" sz="1500" b="1" i="0" u="none" strike="noStrike" dirty="0">
                        <a:solidFill>
                          <a:srgbClr val="002060"/>
                        </a:solidFill>
                        <a:effectLst/>
                        <a:latin typeface="Calibri"/>
                      </a:endParaRPr>
                    </a:p>
                  </a:txBody>
                  <a:tcPr marL="10587" marR="10587" marT="105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r>
                        <a:rPr lang="es-ES_tradnl" sz="1500" u="none" strike="noStrike" dirty="0">
                          <a:solidFill>
                            <a:srgbClr val="002060"/>
                          </a:solidFill>
                          <a:effectLst/>
                        </a:rPr>
                        <a:t>Isabel la Católica esq. Melchor Ocampo, edificio secretaria de pesca y acuacultura, 2do piso., La Paz, B.C.S.</a:t>
                      </a:r>
                      <a:endParaRPr lang="es-ES_tradnl" sz="1500" b="0" i="0" u="none" strike="noStrike" dirty="0">
                        <a:solidFill>
                          <a:srgbClr val="002060"/>
                        </a:solidFill>
                        <a:effectLst/>
                        <a:latin typeface="Calibri"/>
                      </a:endParaRPr>
                    </a:p>
                  </a:txBody>
                  <a:tcPr marL="10587" marR="10587" marT="105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169395">
                <a:tc>
                  <a:txBody>
                    <a:bodyPr/>
                    <a:lstStyle/>
                    <a:p>
                      <a:pPr algn="l" fontAlgn="ctr"/>
                      <a:r>
                        <a:rPr lang="es-ES_tradnl" sz="1500" u="none" strike="noStrike" dirty="0">
                          <a:solidFill>
                            <a:srgbClr val="002060"/>
                          </a:solidFill>
                          <a:effectLst/>
                        </a:rPr>
                        <a:t>Teléfono de oficina:</a:t>
                      </a:r>
                      <a:endParaRPr lang="es-ES_tradnl" sz="1500" b="1" i="0" u="none" strike="noStrike" dirty="0">
                        <a:solidFill>
                          <a:srgbClr val="002060"/>
                        </a:solidFill>
                        <a:effectLst/>
                        <a:latin typeface="Calibri"/>
                      </a:endParaRPr>
                    </a:p>
                  </a:txBody>
                  <a:tcPr marL="10587" marR="10587" marT="105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r>
                        <a:rPr lang="es-ES_tradnl" sz="1500" u="none" strike="noStrike" dirty="0">
                          <a:solidFill>
                            <a:srgbClr val="002060"/>
                          </a:solidFill>
                          <a:effectLst/>
                        </a:rPr>
                        <a:t>6121233807</a:t>
                      </a:r>
                      <a:endParaRPr lang="es-ES_tradnl" sz="1500" b="0" i="0" u="none" strike="noStrike" dirty="0">
                        <a:solidFill>
                          <a:srgbClr val="002060"/>
                        </a:solidFill>
                        <a:effectLst/>
                        <a:latin typeface="Calibri"/>
                      </a:endParaRPr>
                    </a:p>
                  </a:txBody>
                  <a:tcPr marL="10587" marR="10587" marT="105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169395">
                <a:tc>
                  <a:txBody>
                    <a:bodyPr/>
                    <a:lstStyle/>
                    <a:p>
                      <a:pPr algn="l" fontAlgn="ctr"/>
                      <a:r>
                        <a:rPr lang="es-ES_tradnl" sz="1500" u="none" strike="noStrike" dirty="0">
                          <a:solidFill>
                            <a:srgbClr val="002060"/>
                          </a:solidFill>
                          <a:effectLst/>
                        </a:rPr>
                        <a:t>Correo electrónico</a:t>
                      </a:r>
                      <a:endParaRPr lang="es-ES_tradnl" sz="1500" b="1" i="0" u="none" strike="noStrike" dirty="0">
                        <a:solidFill>
                          <a:srgbClr val="002060"/>
                        </a:solidFill>
                        <a:effectLst/>
                        <a:latin typeface="Calibri"/>
                      </a:endParaRPr>
                    </a:p>
                  </a:txBody>
                  <a:tcPr marL="10587" marR="10587" marT="105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r>
                        <a:rPr lang="es-ES_tradnl" sz="1500" u="none" strike="noStrike" dirty="0" err="1">
                          <a:solidFill>
                            <a:srgbClr val="002060"/>
                          </a:solidFill>
                          <a:effectLst/>
                        </a:rPr>
                        <a:t>fonmar.bcs@gmail.com</a:t>
                      </a:r>
                      <a:r>
                        <a:rPr lang="es-ES_tradnl" sz="1500" u="none" strike="noStrike" dirty="0">
                          <a:solidFill>
                            <a:srgbClr val="002060"/>
                          </a:solidFill>
                          <a:effectLst/>
                        </a:rPr>
                        <a:t> </a:t>
                      </a:r>
                      <a:endParaRPr lang="es-ES_tradnl" sz="1500" b="0" i="0" u="none" strike="noStrike" dirty="0">
                        <a:solidFill>
                          <a:srgbClr val="002060"/>
                        </a:solidFill>
                        <a:effectLst/>
                        <a:latin typeface="Calibri"/>
                      </a:endParaRPr>
                    </a:p>
                  </a:txBody>
                  <a:tcPr marL="10587" marR="10587" marT="105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169395">
                <a:tc>
                  <a:txBody>
                    <a:bodyPr/>
                    <a:lstStyle/>
                    <a:p>
                      <a:pPr algn="l" fontAlgn="ctr"/>
                      <a:r>
                        <a:rPr lang="es-ES_tradnl" sz="1500" u="none" strike="noStrike" dirty="0">
                          <a:solidFill>
                            <a:srgbClr val="002060"/>
                          </a:solidFill>
                          <a:effectLst/>
                        </a:rPr>
                        <a:t>Horario de atención:</a:t>
                      </a:r>
                      <a:endParaRPr lang="es-ES_tradnl" sz="1500" b="1" i="0" u="none" strike="noStrike" dirty="0">
                        <a:solidFill>
                          <a:srgbClr val="002060"/>
                        </a:solidFill>
                        <a:effectLst/>
                        <a:latin typeface="Calibri"/>
                      </a:endParaRPr>
                    </a:p>
                  </a:txBody>
                  <a:tcPr marL="10587" marR="10587" marT="105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r>
                        <a:rPr lang="es-ES_tradnl" sz="1500" u="none" strike="noStrike" dirty="0">
                          <a:solidFill>
                            <a:srgbClr val="002060"/>
                          </a:solidFill>
                          <a:effectLst/>
                        </a:rPr>
                        <a:t>Lunes a viernes 08:00 a 16:00 </a:t>
                      </a:r>
                      <a:r>
                        <a:rPr lang="es-ES_tradnl" sz="1500" u="none" strike="noStrike" dirty="0" err="1">
                          <a:solidFill>
                            <a:srgbClr val="002060"/>
                          </a:solidFill>
                          <a:effectLst/>
                        </a:rPr>
                        <a:t>hrs</a:t>
                      </a:r>
                      <a:r>
                        <a:rPr lang="es-ES_tradnl" sz="1500" u="none" strike="noStrike" dirty="0">
                          <a:solidFill>
                            <a:srgbClr val="002060"/>
                          </a:solidFill>
                          <a:effectLst/>
                        </a:rPr>
                        <a:t>.</a:t>
                      </a:r>
                      <a:endParaRPr lang="es-ES_tradnl" sz="1500" b="0" i="0" u="none" strike="noStrike" dirty="0">
                        <a:solidFill>
                          <a:srgbClr val="002060"/>
                        </a:solidFill>
                        <a:effectLst/>
                        <a:latin typeface="Calibri"/>
                      </a:endParaRPr>
                    </a:p>
                  </a:txBody>
                  <a:tcPr marL="10587" marR="10587" marT="105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bl>
          </a:graphicData>
        </a:graphic>
      </p:graphicFrame>
      <p:sp>
        <p:nvSpPr>
          <p:cNvPr id="7" name="CuadroTexto 6"/>
          <p:cNvSpPr txBox="1"/>
          <p:nvPr/>
        </p:nvSpPr>
        <p:spPr>
          <a:xfrm>
            <a:off x="1500150" y="1050691"/>
            <a:ext cx="8880161" cy="323165"/>
          </a:xfrm>
          <a:prstGeom prst="rect">
            <a:avLst/>
          </a:prstGeom>
          <a:noFill/>
        </p:spPr>
        <p:txBody>
          <a:bodyPr wrap="square" rtlCol="0">
            <a:spAutoFit/>
          </a:bodyPr>
          <a:lstStyle/>
          <a:p>
            <a:pPr algn="ctr"/>
            <a:r>
              <a:rPr lang="es-MX" sz="1500" b="1" dirty="0">
                <a:solidFill>
                  <a:srgbClr val="002060"/>
                </a:solidFill>
              </a:rPr>
              <a:t>Para más información comunicarse a los siguientes números de teléfono y correo electrónico: </a:t>
            </a:r>
            <a:endParaRPr lang="es-ES" sz="1500" b="1" dirty="0">
              <a:solidFill>
                <a:srgbClr val="002060"/>
              </a:solidFill>
            </a:endParaRPr>
          </a:p>
        </p:txBody>
      </p:sp>
    </p:spTree>
    <p:extLst>
      <p:ext uri="{BB962C8B-B14F-4D97-AF65-F5344CB8AC3E}">
        <p14:creationId xmlns:p14="http://schemas.microsoft.com/office/powerpoint/2010/main" val="5918960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CuadroTexto 1"/>
          <p:cNvSpPr txBox="1"/>
          <p:nvPr/>
        </p:nvSpPr>
        <p:spPr>
          <a:xfrm>
            <a:off x="564446" y="1439334"/>
            <a:ext cx="11191829" cy="5093702"/>
          </a:xfrm>
          <a:prstGeom prst="rect">
            <a:avLst/>
          </a:prstGeom>
          <a:noFill/>
        </p:spPr>
        <p:txBody>
          <a:bodyPr wrap="square" rtlCol="0">
            <a:spAutoFit/>
          </a:bodyPr>
          <a:lstStyle/>
          <a:p>
            <a:pPr algn="ctr"/>
            <a:r>
              <a:rPr lang="es-MX" sz="2500" b="1" dirty="0">
                <a:solidFill>
                  <a:srgbClr val="002060"/>
                </a:solidFill>
              </a:rPr>
              <a:t>COORDINACIÓN ESTATAL DE TORNEOS DEL PESCA DEPORTIVA DEL </a:t>
            </a:r>
            <a:r>
              <a:rPr lang="es-MX" sz="2500" b="1" dirty="0" smtClean="0">
                <a:solidFill>
                  <a:srgbClr val="002060"/>
                </a:solidFill>
              </a:rPr>
              <a:t>FONMAR</a:t>
            </a:r>
          </a:p>
          <a:p>
            <a:pPr algn="just"/>
            <a:endParaRPr lang="es-ES_tradnl" sz="2000" dirty="0">
              <a:solidFill>
                <a:srgbClr val="002060"/>
              </a:solidFill>
            </a:endParaRPr>
          </a:p>
          <a:p>
            <a:pPr algn="just"/>
            <a:r>
              <a:rPr lang="es-MX" sz="2000" dirty="0" smtClean="0">
                <a:solidFill>
                  <a:srgbClr val="002060"/>
                </a:solidFill>
              </a:rPr>
              <a:t>Los sudcalifornianos estamos convencidos </a:t>
            </a:r>
            <a:r>
              <a:rPr lang="es-MX" sz="2000" dirty="0">
                <a:solidFill>
                  <a:srgbClr val="002060"/>
                </a:solidFill>
              </a:rPr>
              <a:t>que la pesca deportiva es uno de los pilares fundamentales del desarrollo económico y social de nuestra entidad. Por ello, el gobierno del estado ha apoyado incondicionalmente el fomento y promoción de esta actividad mediante la organización de los torneos locales de pesca deportiva en todas las comunidades pesqueras de B.C.S</a:t>
            </a:r>
            <a:r>
              <a:rPr lang="es-MX" sz="2000" dirty="0" smtClean="0">
                <a:solidFill>
                  <a:srgbClr val="002060"/>
                </a:solidFill>
              </a:rPr>
              <a:t>.</a:t>
            </a:r>
          </a:p>
          <a:p>
            <a:pPr algn="just"/>
            <a:endParaRPr lang="es-ES_tradnl" sz="2000" dirty="0">
              <a:solidFill>
                <a:srgbClr val="002060"/>
              </a:solidFill>
            </a:endParaRPr>
          </a:p>
          <a:p>
            <a:pPr algn="just"/>
            <a:r>
              <a:rPr lang="es-MX" sz="2000" dirty="0">
                <a:solidFill>
                  <a:srgbClr val="002060"/>
                </a:solidFill>
              </a:rPr>
              <a:t>En este sentido, un proyecto bandera de esta administración, y de gran éxito, ha sido el serial de pesca deportiva “Dos Mares, Copa de Campeones Calisureños”, al cual recientemente hemos sumado el programa de “Clínicas infantiles de Pesca Deportiva”, este último tiene el objetivo fundamental educar a las nuevas generaciones de pescadores deportivos de Sudcalifornia para que practiquen la pesca de una manera más racional y sustentable</a:t>
            </a:r>
            <a:r>
              <a:rPr lang="es-MX" sz="2000" dirty="0" smtClean="0">
                <a:solidFill>
                  <a:srgbClr val="002060"/>
                </a:solidFill>
              </a:rPr>
              <a:t>.</a:t>
            </a:r>
          </a:p>
          <a:p>
            <a:pPr algn="just"/>
            <a:endParaRPr lang="es-ES_tradnl" sz="2000" dirty="0">
              <a:solidFill>
                <a:srgbClr val="002060"/>
              </a:solidFill>
            </a:endParaRPr>
          </a:p>
          <a:p>
            <a:pPr algn="just"/>
            <a:r>
              <a:rPr lang="es-MX" sz="2000" dirty="0">
                <a:solidFill>
                  <a:srgbClr val="002060"/>
                </a:solidFill>
              </a:rPr>
              <a:t>Finalmente, en este 2020, vamos a complementar las clínicas infantiles y para ellos buscaremos que las niñas y niños participantes pongan en práctica los conocimientos recién aprendidos, en el marco de torneos locales de orilla.</a:t>
            </a:r>
            <a:r>
              <a:rPr lang="es-ES_tradnl" sz="2000" dirty="0">
                <a:solidFill>
                  <a:srgbClr val="002060"/>
                </a:solidFill>
              </a:rPr>
              <a:t> </a:t>
            </a:r>
            <a:endParaRPr lang="es-ES" sz="2000" dirty="0">
              <a:solidFill>
                <a:srgbClr val="002060"/>
              </a:solidFill>
            </a:endParaRPr>
          </a:p>
        </p:txBody>
      </p:sp>
    </p:spTree>
    <p:extLst>
      <p:ext uri="{BB962C8B-B14F-4D97-AF65-F5344CB8AC3E}">
        <p14:creationId xmlns:p14="http://schemas.microsoft.com/office/powerpoint/2010/main" val="6095857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1728854422"/>
              </p:ext>
            </p:extLst>
          </p:nvPr>
        </p:nvGraphicFramePr>
        <p:xfrm>
          <a:off x="2511777" y="2173111"/>
          <a:ext cx="7083778" cy="3810463"/>
        </p:xfrm>
        <a:graphic>
          <a:graphicData uri="http://schemas.openxmlformats.org/drawingml/2006/table">
            <a:tbl>
              <a:tblPr firstRow="1" bandRow="1">
                <a:tableStyleId>{3C2FFA5D-87B4-456A-9821-1D502468CF0F}</a:tableStyleId>
              </a:tblPr>
              <a:tblGrid>
                <a:gridCol w="3337155"/>
                <a:gridCol w="3746623"/>
              </a:tblGrid>
              <a:tr h="580750">
                <a:tc gridSpan="2">
                  <a:txBody>
                    <a:bodyPr/>
                    <a:lstStyle/>
                    <a:p>
                      <a:pPr algn="ctr" fontAlgn="ctr"/>
                      <a:r>
                        <a:rPr lang="es-MX" sz="2000" kern="1200" dirty="0" smtClean="0">
                          <a:solidFill>
                            <a:schemeClr val="bg1"/>
                          </a:solidFill>
                          <a:effectLst/>
                        </a:rPr>
                        <a:t>Torneos Clasificatorios Agosto 2019 a Diciembre 2019</a:t>
                      </a:r>
                      <a:endParaRPr lang="es-ES_tradnl" sz="2000" b="0" i="0" u="none" strike="noStrike" dirty="0">
                        <a:solidFill>
                          <a:schemeClr val="bg1"/>
                        </a:solidFill>
                        <a:effectLst/>
                        <a:latin typeface="Calibri"/>
                      </a:endParaRPr>
                    </a:p>
                  </a:txBody>
                  <a:tcPr marL="12700" marR="12700" marT="9525" marB="0" anchor="ctr">
                    <a:solidFill>
                      <a:srgbClr val="002060"/>
                    </a:solidFill>
                  </a:tcPr>
                </a:tc>
                <a:tc hMerge="1">
                  <a:txBody>
                    <a:bodyPr/>
                    <a:lstStyle/>
                    <a:p>
                      <a:pPr algn="r" fontAlgn="ctr"/>
                      <a:endParaRPr lang="es-ES_tradnl" sz="2000" b="0" i="0" u="none" strike="noStrike" dirty="0">
                        <a:solidFill>
                          <a:srgbClr val="002060"/>
                        </a:solidFill>
                        <a:effectLst/>
                        <a:latin typeface="Calibri"/>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11422">
                <a:tc>
                  <a:txBody>
                    <a:bodyPr/>
                    <a:lstStyle/>
                    <a:p>
                      <a:pPr algn="l" fontAlgn="ctr"/>
                      <a:r>
                        <a:rPr lang="es-ES_tradnl" sz="2000" u="none" strike="noStrike" dirty="0">
                          <a:solidFill>
                            <a:srgbClr val="002060"/>
                          </a:solidFill>
                          <a:effectLst/>
                        </a:rPr>
                        <a:t>Pases repartidos hasta el momento</a:t>
                      </a:r>
                    </a:p>
                    <a:p>
                      <a:pPr algn="l" fontAlgn="ctr"/>
                      <a:r>
                        <a:rPr lang="es-ES_tradnl" sz="2000" u="none" strike="noStrike" dirty="0">
                          <a:solidFill>
                            <a:srgbClr val="002060"/>
                          </a:solidFill>
                          <a:effectLst/>
                        </a:rPr>
                        <a:t>Agosto 2019 – Enero 2020</a:t>
                      </a:r>
                      <a:endParaRPr lang="es-ES_tradnl" sz="2000" b="0" i="0" u="none" strike="noStrike" dirty="0">
                        <a:solidFill>
                          <a:srgbClr val="002060"/>
                        </a:solidFill>
                        <a:effectLst/>
                        <a:latin typeface="Calibri"/>
                      </a:endParaRPr>
                    </a:p>
                  </a:txBody>
                  <a:tcPr marL="12700" marR="12700" marT="9525" marB="0" anchor="ctr"/>
                </a:tc>
                <a:tc>
                  <a:txBody>
                    <a:bodyPr/>
                    <a:lstStyle/>
                    <a:p>
                      <a:pPr algn="r" fontAlgn="ctr"/>
                      <a:r>
                        <a:rPr lang="es-ES_tradnl" sz="2000" u="none" strike="noStrike" dirty="0">
                          <a:solidFill>
                            <a:srgbClr val="002060"/>
                          </a:solidFill>
                          <a:effectLst/>
                        </a:rPr>
                        <a:t>119</a:t>
                      </a:r>
                      <a:endParaRPr lang="es-ES_tradnl" sz="2000" b="0" i="0" u="none" strike="noStrike" dirty="0">
                        <a:solidFill>
                          <a:srgbClr val="002060"/>
                        </a:solidFill>
                        <a:effectLst/>
                        <a:latin typeface="Calibri"/>
                      </a:endParaRPr>
                    </a:p>
                  </a:txBody>
                  <a:tcPr marL="12700" marR="12700" marT="12700" marB="0" anchor="ctr"/>
                </a:tc>
              </a:tr>
              <a:tr h="1003050">
                <a:tc>
                  <a:txBody>
                    <a:bodyPr/>
                    <a:lstStyle/>
                    <a:p>
                      <a:pPr algn="l" fontAlgn="ctr"/>
                      <a:r>
                        <a:rPr lang="es-ES_tradnl" sz="2000" u="none" strike="noStrike" dirty="0">
                          <a:solidFill>
                            <a:srgbClr val="002060"/>
                          </a:solidFill>
                          <a:effectLst/>
                        </a:rPr>
                        <a:t>Clínicas realizadas 2019</a:t>
                      </a:r>
                    </a:p>
                    <a:p>
                      <a:pPr algn="l" fontAlgn="ctr"/>
                      <a:r>
                        <a:rPr lang="es-ES_tradnl" sz="2000" u="none" strike="noStrike" dirty="0">
                          <a:solidFill>
                            <a:srgbClr val="002060"/>
                          </a:solidFill>
                          <a:effectLst/>
                        </a:rPr>
                        <a:t>A Diciembre 2019</a:t>
                      </a:r>
                      <a:endParaRPr lang="es-ES_tradnl" sz="2000" b="0" i="0" u="none" strike="noStrike" dirty="0">
                        <a:solidFill>
                          <a:srgbClr val="002060"/>
                        </a:solidFill>
                        <a:effectLst/>
                        <a:latin typeface="Calibri"/>
                      </a:endParaRPr>
                    </a:p>
                  </a:txBody>
                  <a:tcPr marL="12700" marR="12700" marT="12700" marB="0" anchor="ctr"/>
                </a:tc>
                <a:tc>
                  <a:txBody>
                    <a:bodyPr/>
                    <a:lstStyle/>
                    <a:p>
                      <a:pPr algn="r" fontAlgn="ctr"/>
                      <a:r>
                        <a:rPr lang="es-ES_tradnl" sz="2000" u="none" strike="noStrike">
                          <a:solidFill>
                            <a:srgbClr val="002060"/>
                          </a:solidFill>
                          <a:effectLst/>
                        </a:rPr>
                        <a:t>11</a:t>
                      </a:r>
                      <a:endParaRPr lang="es-ES_tradnl" sz="2000" b="0" i="0" u="none" strike="noStrike">
                        <a:solidFill>
                          <a:srgbClr val="002060"/>
                        </a:solidFill>
                        <a:effectLst/>
                        <a:latin typeface="Calibri"/>
                      </a:endParaRPr>
                    </a:p>
                  </a:txBody>
                  <a:tcPr marL="12700" marR="12700" marT="12700" marB="0" anchor="ctr"/>
                </a:tc>
              </a:tr>
              <a:tr h="1115241">
                <a:tc>
                  <a:txBody>
                    <a:bodyPr/>
                    <a:lstStyle/>
                    <a:p>
                      <a:pPr algn="l" fontAlgn="ctr"/>
                      <a:r>
                        <a:rPr lang="es-ES_tradnl" sz="2000" u="none" strike="noStrike" dirty="0">
                          <a:solidFill>
                            <a:srgbClr val="002060"/>
                          </a:solidFill>
                          <a:effectLst/>
                        </a:rPr>
                        <a:t>Niños incluidos a la pesca deportiva</a:t>
                      </a:r>
                    </a:p>
                    <a:p>
                      <a:pPr algn="l" fontAlgn="ctr"/>
                      <a:r>
                        <a:rPr lang="es-ES_tradnl" sz="2000" u="none" strike="noStrike" dirty="0">
                          <a:solidFill>
                            <a:srgbClr val="002060"/>
                          </a:solidFill>
                          <a:effectLst/>
                        </a:rPr>
                        <a:t>A Diciembre 2019</a:t>
                      </a:r>
                      <a:endParaRPr lang="es-ES_tradnl" sz="2000" b="0" i="0" u="none" strike="noStrike" dirty="0">
                        <a:solidFill>
                          <a:srgbClr val="002060"/>
                        </a:solidFill>
                        <a:effectLst/>
                        <a:latin typeface="Calibri"/>
                      </a:endParaRPr>
                    </a:p>
                  </a:txBody>
                  <a:tcPr marL="12700" marR="12700" marT="12700" marB="0" anchor="ctr"/>
                </a:tc>
                <a:tc>
                  <a:txBody>
                    <a:bodyPr/>
                    <a:lstStyle/>
                    <a:p>
                      <a:pPr algn="r" fontAlgn="ctr"/>
                      <a:r>
                        <a:rPr lang="es-ES_tradnl" sz="2000" u="none" strike="noStrike" dirty="0">
                          <a:solidFill>
                            <a:srgbClr val="002060"/>
                          </a:solidFill>
                          <a:effectLst/>
                        </a:rPr>
                        <a:t>578</a:t>
                      </a:r>
                      <a:endParaRPr lang="es-ES_tradnl" sz="2000" b="0" i="0" u="none" strike="noStrike" dirty="0">
                        <a:solidFill>
                          <a:srgbClr val="002060"/>
                        </a:solidFill>
                        <a:effectLst/>
                        <a:latin typeface="Calibri"/>
                      </a:endParaRPr>
                    </a:p>
                  </a:txBody>
                  <a:tcPr marL="12700" marR="12700" marT="12700" marB="0" anchor="ctr"/>
                </a:tc>
              </a:tr>
            </a:tbl>
          </a:graphicData>
        </a:graphic>
      </p:graphicFrame>
      <p:sp>
        <p:nvSpPr>
          <p:cNvPr id="3" name="CuadroTexto 2"/>
          <p:cNvSpPr txBox="1"/>
          <p:nvPr/>
        </p:nvSpPr>
        <p:spPr>
          <a:xfrm>
            <a:off x="4586108" y="1439333"/>
            <a:ext cx="2991017" cy="477054"/>
          </a:xfrm>
          <a:prstGeom prst="rect">
            <a:avLst/>
          </a:prstGeom>
          <a:noFill/>
        </p:spPr>
        <p:txBody>
          <a:bodyPr wrap="none" rtlCol="0">
            <a:spAutoFit/>
          </a:bodyPr>
          <a:lstStyle/>
          <a:p>
            <a:r>
              <a:rPr lang="es-MX" sz="2500" b="1" dirty="0">
                <a:solidFill>
                  <a:srgbClr val="002060"/>
                </a:solidFill>
              </a:rPr>
              <a:t>TORNEOS Y </a:t>
            </a:r>
            <a:r>
              <a:rPr lang="es-MX" sz="2500" b="1" dirty="0" smtClean="0">
                <a:solidFill>
                  <a:srgbClr val="002060"/>
                </a:solidFill>
              </a:rPr>
              <a:t>CLÍNICAS</a:t>
            </a:r>
            <a:endParaRPr lang="es-ES_tradnl" sz="2500" dirty="0">
              <a:solidFill>
                <a:srgbClr val="002060"/>
              </a:solidFill>
            </a:endParaRPr>
          </a:p>
        </p:txBody>
      </p:sp>
    </p:spTree>
    <p:extLst>
      <p:ext uri="{BB962C8B-B14F-4D97-AF65-F5344CB8AC3E}">
        <p14:creationId xmlns:p14="http://schemas.microsoft.com/office/powerpoint/2010/main" val="1690433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1796388978"/>
              </p:ext>
            </p:extLst>
          </p:nvPr>
        </p:nvGraphicFramePr>
        <p:xfrm>
          <a:off x="2525884" y="2243666"/>
          <a:ext cx="7055556" cy="3661885"/>
        </p:xfrm>
        <a:graphic>
          <a:graphicData uri="http://schemas.openxmlformats.org/drawingml/2006/table">
            <a:tbl>
              <a:tblPr firstRow="1" bandRow="1">
                <a:tableStyleId>{3C2FFA5D-87B4-456A-9821-1D502468CF0F}</a:tableStyleId>
              </a:tblPr>
              <a:tblGrid>
                <a:gridCol w="4332111"/>
                <a:gridCol w="2723445"/>
              </a:tblGrid>
              <a:tr h="601434">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MX" sz="2000" kern="1200" dirty="0" smtClean="0">
                          <a:solidFill>
                            <a:schemeClr val="bg1"/>
                          </a:solidFill>
                          <a:effectLst/>
                        </a:rPr>
                        <a:t>Torneos</a:t>
                      </a:r>
                      <a:r>
                        <a:rPr lang="es-MX" sz="2000" kern="1200" baseline="0" dirty="0" smtClean="0">
                          <a:solidFill>
                            <a:schemeClr val="bg1"/>
                          </a:solidFill>
                          <a:effectLst/>
                        </a:rPr>
                        <a:t> de Pesca Deportiva Año</a:t>
                      </a:r>
                      <a:r>
                        <a:rPr lang="es-MX" sz="2000" kern="1200" dirty="0" smtClean="0">
                          <a:solidFill>
                            <a:schemeClr val="bg1"/>
                          </a:solidFill>
                          <a:effectLst/>
                        </a:rPr>
                        <a:t> 2020</a:t>
                      </a:r>
                      <a:endParaRPr lang="es-ES_tradnl" sz="2000" kern="1200" dirty="0" smtClean="0">
                        <a:solidFill>
                          <a:schemeClr val="bg1"/>
                        </a:solidFill>
                        <a:effectLst/>
                        <a:latin typeface="+mn-lt"/>
                        <a:ea typeface="+mn-ea"/>
                        <a:cs typeface="+mn-cs"/>
                      </a:endParaRPr>
                    </a:p>
                  </a:txBody>
                  <a:tcPr marL="12700" marR="12700" marT="9525" marB="0" anchor="ctr">
                    <a:solidFill>
                      <a:srgbClr val="002060"/>
                    </a:solidFill>
                  </a:tcPr>
                </a:tc>
                <a:tc hMerge="1">
                  <a:txBody>
                    <a:bodyPr/>
                    <a:lstStyle/>
                    <a:p>
                      <a:pPr algn="r" fontAlgn="ctr"/>
                      <a:endParaRPr lang="es-ES_tradnl" sz="2000" b="0" i="0" u="none" strike="noStrike" dirty="0">
                        <a:solidFill>
                          <a:srgbClr val="000000"/>
                        </a:solidFill>
                        <a:effectLst/>
                        <a:latin typeface="Calibri"/>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37899">
                <a:tc>
                  <a:txBody>
                    <a:bodyPr/>
                    <a:lstStyle/>
                    <a:p>
                      <a:pPr algn="l" fontAlgn="ctr"/>
                      <a:r>
                        <a:rPr lang="es-ES_tradnl" sz="2000" u="none" strike="noStrike" dirty="0">
                          <a:solidFill>
                            <a:srgbClr val="002060"/>
                          </a:solidFill>
                          <a:effectLst/>
                        </a:rPr>
                        <a:t>Total torneos Serial </a:t>
                      </a:r>
                      <a:r>
                        <a:rPr lang="es-ES_tradnl" sz="2000" u="none" strike="noStrike" dirty="0" err="1">
                          <a:solidFill>
                            <a:srgbClr val="002060"/>
                          </a:solidFill>
                          <a:effectLst/>
                        </a:rPr>
                        <a:t>Calisureños</a:t>
                      </a:r>
                      <a:r>
                        <a:rPr lang="es-ES_tradnl" sz="2000" u="none" strike="noStrike" dirty="0">
                          <a:solidFill>
                            <a:srgbClr val="002060"/>
                          </a:solidFill>
                          <a:effectLst/>
                        </a:rPr>
                        <a:t> 2020</a:t>
                      </a:r>
                    </a:p>
                    <a:p>
                      <a:pPr algn="l" fontAlgn="ctr"/>
                      <a:r>
                        <a:rPr lang="es-ES_tradnl" sz="2000" u="none" strike="noStrike" dirty="0">
                          <a:solidFill>
                            <a:srgbClr val="002060"/>
                          </a:solidFill>
                          <a:effectLst/>
                        </a:rPr>
                        <a:t>Agosto 2019 – Agosto 2020</a:t>
                      </a:r>
                      <a:endParaRPr lang="es-ES_tradnl" sz="2000" b="0" i="0" u="none" strike="noStrike" dirty="0">
                        <a:solidFill>
                          <a:srgbClr val="002060"/>
                        </a:solidFill>
                        <a:effectLst/>
                        <a:latin typeface="Calibri"/>
                      </a:endParaRPr>
                    </a:p>
                  </a:txBody>
                  <a:tcPr marL="12700" marR="12700" marT="9525" marB="0" anchor="ctr"/>
                </a:tc>
                <a:tc>
                  <a:txBody>
                    <a:bodyPr/>
                    <a:lstStyle/>
                    <a:p>
                      <a:pPr algn="r" fontAlgn="ctr"/>
                      <a:r>
                        <a:rPr lang="es-ES_tradnl" sz="2000" u="none" strike="noStrike" dirty="0">
                          <a:solidFill>
                            <a:srgbClr val="002060"/>
                          </a:solidFill>
                          <a:effectLst/>
                        </a:rPr>
                        <a:t>47</a:t>
                      </a:r>
                      <a:endParaRPr lang="es-ES_tradnl" sz="2000" b="0" i="0" u="none" strike="noStrike" dirty="0">
                        <a:solidFill>
                          <a:srgbClr val="002060"/>
                        </a:solidFill>
                        <a:effectLst/>
                        <a:latin typeface="Calibri"/>
                      </a:endParaRPr>
                    </a:p>
                  </a:txBody>
                  <a:tcPr marL="12700" marR="12700" marT="12700" marB="0" anchor="ctr"/>
                </a:tc>
              </a:tr>
              <a:tr h="853774">
                <a:tc>
                  <a:txBody>
                    <a:bodyPr/>
                    <a:lstStyle/>
                    <a:p>
                      <a:pPr algn="l" fontAlgn="ctr"/>
                      <a:r>
                        <a:rPr lang="es-ES_tradnl" sz="2000" u="none" strike="noStrike" dirty="0">
                          <a:solidFill>
                            <a:srgbClr val="002060"/>
                          </a:solidFill>
                          <a:effectLst/>
                        </a:rPr>
                        <a:t>Total torneos B.C.S. año 2020</a:t>
                      </a:r>
                    </a:p>
                    <a:p>
                      <a:pPr algn="l" fontAlgn="ctr"/>
                      <a:r>
                        <a:rPr lang="es-ES_tradnl" sz="2000" u="none" strike="noStrike" dirty="0">
                          <a:solidFill>
                            <a:srgbClr val="002060"/>
                          </a:solidFill>
                          <a:effectLst/>
                        </a:rPr>
                        <a:t>Enero 2020-Diciembre 2020</a:t>
                      </a:r>
                      <a:endParaRPr lang="es-ES_tradnl" sz="2000" b="0" i="0" u="none" strike="noStrike" dirty="0">
                        <a:solidFill>
                          <a:srgbClr val="002060"/>
                        </a:solidFill>
                        <a:effectLst/>
                        <a:latin typeface="Calibri"/>
                      </a:endParaRPr>
                    </a:p>
                  </a:txBody>
                  <a:tcPr marL="12700" marR="12700" marT="12700" marB="0" anchor="ctr"/>
                </a:tc>
                <a:tc>
                  <a:txBody>
                    <a:bodyPr/>
                    <a:lstStyle/>
                    <a:p>
                      <a:pPr algn="r" fontAlgn="ctr"/>
                      <a:r>
                        <a:rPr lang="es-ES_tradnl" sz="2000" u="none" strike="noStrike">
                          <a:solidFill>
                            <a:srgbClr val="002060"/>
                          </a:solidFill>
                          <a:effectLst/>
                        </a:rPr>
                        <a:t>51</a:t>
                      </a:r>
                      <a:endParaRPr lang="es-ES_tradnl" sz="2000" b="0" i="0" u="none" strike="noStrike">
                        <a:solidFill>
                          <a:srgbClr val="002060"/>
                        </a:solidFill>
                        <a:effectLst/>
                        <a:latin typeface="Calibri"/>
                      </a:endParaRPr>
                    </a:p>
                  </a:txBody>
                  <a:tcPr marL="12700" marR="12700" marT="12700" marB="0" anchor="ctr"/>
                </a:tc>
              </a:tr>
              <a:tr h="747941">
                <a:tc>
                  <a:txBody>
                    <a:bodyPr/>
                    <a:lstStyle/>
                    <a:p>
                      <a:pPr algn="l" fontAlgn="ctr"/>
                      <a:r>
                        <a:rPr lang="es-ES_tradnl" sz="2000" u="none" strike="noStrike" dirty="0">
                          <a:solidFill>
                            <a:srgbClr val="002060"/>
                          </a:solidFill>
                          <a:effectLst/>
                        </a:rPr>
                        <a:t>Pases por entregar</a:t>
                      </a:r>
                    </a:p>
                    <a:p>
                      <a:pPr algn="l" fontAlgn="ctr"/>
                      <a:r>
                        <a:rPr lang="es-ES_tradnl" sz="2000" u="none" strike="noStrike" dirty="0">
                          <a:solidFill>
                            <a:srgbClr val="002060"/>
                          </a:solidFill>
                          <a:effectLst/>
                        </a:rPr>
                        <a:t>Enero 2020-Agosto 2020</a:t>
                      </a:r>
                      <a:endParaRPr lang="es-ES_tradnl" sz="2000" b="0" i="0" u="none" strike="noStrike" dirty="0">
                        <a:solidFill>
                          <a:srgbClr val="002060"/>
                        </a:solidFill>
                        <a:effectLst/>
                        <a:latin typeface="Calibri"/>
                      </a:endParaRPr>
                    </a:p>
                  </a:txBody>
                  <a:tcPr marL="12700" marR="12700" marT="12700" marB="0" anchor="ctr"/>
                </a:tc>
                <a:tc>
                  <a:txBody>
                    <a:bodyPr/>
                    <a:lstStyle/>
                    <a:p>
                      <a:pPr algn="r" fontAlgn="ctr"/>
                      <a:r>
                        <a:rPr lang="es-ES_tradnl" sz="2000" u="none" strike="noStrike">
                          <a:solidFill>
                            <a:srgbClr val="002060"/>
                          </a:solidFill>
                          <a:effectLst/>
                        </a:rPr>
                        <a:t>279</a:t>
                      </a:r>
                      <a:endParaRPr lang="es-ES_tradnl" sz="2000" b="0" i="0" u="none" strike="noStrike">
                        <a:solidFill>
                          <a:srgbClr val="002060"/>
                        </a:solidFill>
                        <a:effectLst/>
                        <a:latin typeface="Calibri"/>
                      </a:endParaRPr>
                    </a:p>
                  </a:txBody>
                  <a:tcPr marL="12700" marR="12700" marT="12700" marB="0" anchor="ctr"/>
                </a:tc>
              </a:tr>
              <a:tr h="620837">
                <a:tc>
                  <a:txBody>
                    <a:bodyPr/>
                    <a:lstStyle/>
                    <a:p>
                      <a:pPr algn="l" fontAlgn="ctr"/>
                      <a:r>
                        <a:rPr lang="es-ES_tradnl" sz="2000" u="none" strike="noStrike" dirty="0">
                          <a:solidFill>
                            <a:srgbClr val="002060"/>
                          </a:solidFill>
                          <a:effectLst/>
                        </a:rPr>
                        <a:t>Final </a:t>
                      </a:r>
                      <a:r>
                        <a:rPr lang="es-ES_tradnl" sz="2000" u="none" strike="noStrike" dirty="0" err="1">
                          <a:solidFill>
                            <a:srgbClr val="002060"/>
                          </a:solidFill>
                          <a:effectLst/>
                        </a:rPr>
                        <a:t>Calisureños</a:t>
                      </a:r>
                      <a:r>
                        <a:rPr lang="es-ES_tradnl" sz="2000" u="none" strike="noStrike" dirty="0">
                          <a:solidFill>
                            <a:srgbClr val="002060"/>
                          </a:solidFill>
                          <a:effectLst/>
                        </a:rPr>
                        <a:t> 2020 Loreto</a:t>
                      </a:r>
                      <a:endParaRPr lang="es-ES_tradnl" sz="2000" b="0" i="0" u="none" strike="noStrike" dirty="0">
                        <a:solidFill>
                          <a:srgbClr val="002060"/>
                        </a:solidFill>
                        <a:effectLst/>
                        <a:latin typeface="Calibri"/>
                      </a:endParaRPr>
                    </a:p>
                  </a:txBody>
                  <a:tcPr marL="12700" marR="12700" marT="12700" marB="0" anchor="ctr"/>
                </a:tc>
                <a:tc>
                  <a:txBody>
                    <a:bodyPr/>
                    <a:lstStyle/>
                    <a:p>
                      <a:pPr algn="l" fontAlgn="ctr"/>
                      <a:r>
                        <a:rPr lang="es-ES_tradnl" sz="2000" u="none" strike="noStrike" dirty="0">
                          <a:solidFill>
                            <a:srgbClr val="002060"/>
                          </a:solidFill>
                          <a:effectLst/>
                        </a:rPr>
                        <a:t>08 y 09 de agosto 2020</a:t>
                      </a:r>
                      <a:endParaRPr lang="es-ES_tradnl" sz="2000" b="0" i="0" u="none" strike="noStrike" dirty="0">
                        <a:solidFill>
                          <a:srgbClr val="002060"/>
                        </a:solidFill>
                        <a:effectLst/>
                        <a:latin typeface="Calibri"/>
                      </a:endParaRPr>
                    </a:p>
                  </a:txBody>
                  <a:tcPr marL="12700" marR="12700" marT="12700" marB="0" anchor="ctr"/>
                </a:tc>
              </a:tr>
            </a:tbl>
          </a:graphicData>
        </a:graphic>
      </p:graphicFrame>
      <p:sp>
        <p:nvSpPr>
          <p:cNvPr id="3" name="CuadroTexto 2"/>
          <p:cNvSpPr txBox="1"/>
          <p:nvPr/>
        </p:nvSpPr>
        <p:spPr>
          <a:xfrm>
            <a:off x="4586108" y="1439333"/>
            <a:ext cx="2991017" cy="477054"/>
          </a:xfrm>
          <a:prstGeom prst="rect">
            <a:avLst/>
          </a:prstGeom>
          <a:noFill/>
        </p:spPr>
        <p:txBody>
          <a:bodyPr wrap="none" rtlCol="0">
            <a:spAutoFit/>
          </a:bodyPr>
          <a:lstStyle/>
          <a:p>
            <a:r>
              <a:rPr lang="es-MX" sz="2500" b="1" dirty="0">
                <a:solidFill>
                  <a:srgbClr val="002060"/>
                </a:solidFill>
              </a:rPr>
              <a:t>TORNEOS Y </a:t>
            </a:r>
            <a:r>
              <a:rPr lang="es-MX" sz="2500" b="1" dirty="0" smtClean="0">
                <a:solidFill>
                  <a:srgbClr val="002060"/>
                </a:solidFill>
              </a:rPr>
              <a:t>CLÍNICAS</a:t>
            </a:r>
            <a:endParaRPr lang="es-ES_tradnl" sz="2500" dirty="0">
              <a:solidFill>
                <a:srgbClr val="002060"/>
              </a:solidFill>
            </a:endParaRPr>
          </a:p>
        </p:txBody>
      </p:sp>
    </p:spTree>
    <p:extLst>
      <p:ext uri="{BB962C8B-B14F-4D97-AF65-F5344CB8AC3E}">
        <p14:creationId xmlns:p14="http://schemas.microsoft.com/office/powerpoint/2010/main" val="3476846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extBox 233">
            <a:extLst>
              <a:ext uri="{FF2B5EF4-FFF2-40B4-BE49-F238E27FC236}">
                <a16:creationId xmlns="" xmlns:a16="http://schemas.microsoft.com/office/drawing/2014/main" id="{D5D5CB36-F47C-42E7-96F7-4BC040541A37}"/>
              </a:ext>
            </a:extLst>
          </p:cNvPr>
          <p:cNvSpPr txBox="1"/>
          <p:nvPr/>
        </p:nvSpPr>
        <p:spPr>
          <a:xfrm>
            <a:off x="96982" y="1707169"/>
            <a:ext cx="12192000" cy="784830"/>
          </a:xfrm>
          <a:prstGeom prst="rect">
            <a:avLst/>
          </a:prstGeom>
          <a:noFill/>
        </p:spPr>
        <p:txBody>
          <a:bodyPr wrap="square" rtlCol="0" anchor="b">
            <a:spAutoFit/>
          </a:bodyPr>
          <a:lstStyle/>
          <a:p>
            <a:pPr algn="ctr"/>
            <a:r>
              <a:rPr lang="es-MX" sz="4500" b="1" spc="-150" dirty="0">
                <a:solidFill>
                  <a:srgbClr val="002060"/>
                </a:solidFill>
                <a:effectLst>
                  <a:outerShdw dist="63500" dir="2700000" algn="tl" rotWithShape="0">
                    <a:prstClr val="black">
                      <a:alpha val="40000"/>
                    </a:prstClr>
                  </a:outerShdw>
                </a:effectLst>
                <a:latin typeface="Quattrocento Sans" panose="020B0502050000020003" pitchFamily="34" charset="0"/>
                <a:ea typeface="Roboto" panose="02000000000000000000" pitchFamily="2" charset="0"/>
                <a:cs typeface="Arima Madurai Black" pitchFamily="2" charset="77"/>
              </a:rPr>
              <a:t>Componente</a:t>
            </a:r>
            <a:r>
              <a:rPr lang="en-US" sz="4500" b="1" spc="-150" dirty="0">
                <a:solidFill>
                  <a:srgbClr val="002060"/>
                </a:solidFill>
                <a:effectLst>
                  <a:outerShdw dist="63500" dir="2700000" algn="tl" rotWithShape="0">
                    <a:prstClr val="black">
                      <a:alpha val="40000"/>
                    </a:prstClr>
                  </a:outerShdw>
                </a:effectLst>
                <a:latin typeface="Quattrocento Sans" panose="020B0502050000020003" pitchFamily="34" charset="0"/>
                <a:ea typeface="Roboto" panose="02000000000000000000" pitchFamily="2" charset="0"/>
                <a:cs typeface="Arima Madurai Black" pitchFamily="2" charset="77"/>
              </a:rPr>
              <a:t> Agricola.</a:t>
            </a:r>
          </a:p>
        </p:txBody>
      </p:sp>
      <p:sp>
        <p:nvSpPr>
          <p:cNvPr id="3" name="TextBox 233">
            <a:extLst>
              <a:ext uri="{FF2B5EF4-FFF2-40B4-BE49-F238E27FC236}">
                <a16:creationId xmlns="" xmlns:a16="http://schemas.microsoft.com/office/drawing/2014/main" id="{7E46D1ED-04F4-4D03-A857-AFC0CB9C9DBF}"/>
              </a:ext>
            </a:extLst>
          </p:cNvPr>
          <p:cNvSpPr txBox="1"/>
          <p:nvPr/>
        </p:nvSpPr>
        <p:spPr>
          <a:xfrm>
            <a:off x="96982" y="2491999"/>
            <a:ext cx="12192000" cy="1477328"/>
          </a:xfrm>
          <a:prstGeom prst="rect">
            <a:avLst/>
          </a:prstGeom>
          <a:noFill/>
        </p:spPr>
        <p:txBody>
          <a:bodyPr wrap="square" rtlCol="0" anchor="b">
            <a:spAutoFit/>
          </a:bodyPr>
          <a:lstStyle/>
          <a:p>
            <a:pPr algn="ctr"/>
            <a:r>
              <a:rPr lang="es-MX" sz="4500" b="1" spc="-150" dirty="0">
                <a:solidFill>
                  <a:srgbClr val="002060"/>
                </a:solidFill>
                <a:effectLst>
                  <a:outerShdw dist="63500" dir="2700000" algn="tl" rotWithShape="0">
                    <a:prstClr val="black">
                      <a:alpha val="40000"/>
                    </a:prstClr>
                  </a:outerShdw>
                </a:effectLst>
                <a:latin typeface="Quattrocento Sans" panose="020B0502050000020003" pitchFamily="34" charset="0"/>
                <a:ea typeface="Roboto" panose="02000000000000000000" pitchFamily="2" charset="0"/>
                <a:cs typeface="Arima Madurai Black" pitchFamily="2" charset="77"/>
              </a:rPr>
              <a:t>Infraestructura, Maquinaria, Implementos y Equipos de uso Agrícola. </a:t>
            </a:r>
            <a:endParaRPr lang="en-US" sz="4500" b="1" spc="-150" dirty="0">
              <a:solidFill>
                <a:srgbClr val="002060"/>
              </a:solidFill>
              <a:effectLst>
                <a:outerShdw dist="63500" dir="2700000" algn="tl" rotWithShape="0">
                  <a:prstClr val="black">
                    <a:alpha val="40000"/>
                  </a:prstClr>
                </a:outerShdw>
              </a:effectLst>
              <a:latin typeface="Quattrocento Sans" panose="020B0502050000020003" pitchFamily="34" charset="0"/>
              <a:ea typeface="Roboto" panose="02000000000000000000" pitchFamily="2" charset="0"/>
              <a:cs typeface="Arima Madurai Black" pitchFamily="2" charset="77"/>
            </a:endParaRPr>
          </a:p>
        </p:txBody>
      </p:sp>
      <p:sp>
        <p:nvSpPr>
          <p:cNvPr id="4" name="CuadroTexto 3">
            <a:extLst>
              <a:ext uri="{FF2B5EF4-FFF2-40B4-BE49-F238E27FC236}">
                <a16:creationId xmlns="" xmlns:a16="http://schemas.microsoft.com/office/drawing/2014/main" id="{D9F70BCB-548E-4EDA-89D7-4AF27C72F291}"/>
              </a:ext>
            </a:extLst>
          </p:cNvPr>
          <p:cNvSpPr txBox="1"/>
          <p:nvPr/>
        </p:nvSpPr>
        <p:spPr>
          <a:xfrm>
            <a:off x="1163783" y="4157735"/>
            <a:ext cx="5029199" cy="2246769"/>
          </a:xfrm>
          <a:prstGeom prst="rect">
            <a:avLst/>
          </a:prstGeom>
          <a:noFill/>
        </p:spPr>
        <p:txBody>
          <a:bodyPr wrap="square" rtlCol="0">
            <a:spAutoFit/>
          </a:bodyPr>
          <a:lstStyle/>
          <a:p>
            <a:pPr marL="285750" indent="-285750">
              <a:buFont typeface="Wingdings" panose="05000000000000000000" pitchFamily="2" charset="2"/>
              <a:buChar char="Ø"/>
            </a:pPr>
            <a:r>
              <a:rPr lang="es-MX" sz="2000" b="1" dirty="0">
                <a:solidFill>
                  <a:srgbClr val="002060"/>
                </a:solidFill>
              </a:rPr>
              <a:t>Rehabilitación de sistemas de riego.</a:t>
            </a:r>
          </a:p>
          <a:p>
            <a:pPr marL="285750" indent="-285750">
              <a:buFont typeface="Wingdings" panose="05000000000000000000" pitchFamily="2" charset="2"/>
              <a:buChar char="Ø"/>
            </a:pPr>
            <a:r>
              <a:rPr lang="es-MX" sz="2000" b="1" dirty="0">
                <a:solidFill>
                  <a:srgbClr val="002060"/>
                </a:solidFill>
              </a:rPr>
              <a:t>Tractores.</a:t>
            </a:r>
          </a:p>
          <a:p>
            <a:pPr marL="285750" indent="-285750">
              <a:buFont typeface="Wingdings" panose="05000000000000000000" pitchFamily="2" charset="2"/>
              <a:buChar char="Ø"/>
            </a:pPr>
            <a:r>
              <a:rPr lang="es-MX" sz="2000" b="1" dirty="0">
                <a:solidFill>
                  <a:srgbClr val="002060"/>
                </a:solidFill>
              </a:rPr>
              <a:t>Implementos y equipos Forrajeros. </a:t>
            </a:r>
          </a:p>
          <a:p>
            <a:pPr marL="285750" indent="-285750">
              <a:buFont typeface="Wingdings" panose="05000000000000000000" pitchFamily="2" charset="2"/>
              <a:buChar char="Ø"/>
            </a:pPr>
            <a:r>
              <a:rPr lang="es-MX" sz="2000" b="1" dirty="0">
                <a:solidFill>
                  <a:srgbClr val="002060"/>
                </a:solidFill>
              </a:rPr>
              <a:t>Reparación de motor, transmisión, sistema hidráulico, toma de fuerza, bomba de inyección y adquisición de llantas para tractor de uso Agrícola.</a:t>
            </a:r>
          </a:p>
        </p:txBody>
      </p:sp>
      <p:sp>
        <p:nvSpPr>
          <p:cNvPr id="5" name="CuadroTexto 4">
            <a:extLst>
              <a:ext uri="{FF2B5EF4-FFF2-40B4-BE49-F238E27FC236}">
                <a16:creationId xmlns="" xmlns:a16="http://schemas.microsoft.com/office/drawing/2014/main" id="{02FC77CA-B075-4282-BF5D-DD9540B88EF0}"/>
              </a:ext>
            </a:extLst>
          </p:cNvPr>
          <p:cNvSpPr txBox="1"/>
          <p:nvPr/>
        </p:nvSpPr>
        <p:spPr>
          <a:xfrm>
            <a:off x="6096000" y="4173125"/>
            <a:ext cx="5957453" cy="2215991"/>
          </a:xfrm>
          <a:prstGeom prst="rect">
            <a:avLst/>
          </a:prstGeom>
          <a:noFill/>
        </p:spPr>
        <p:txBody>
          <a:bodyPr wrap="square" rtlCol="0">
            <a:spAutoFit/>
          </a:bodyPr>
          <a:lstStyle/>
          <a:p>
            <a:pPr marL="285750" indent="-285750">
              <a:buFont typeface="Wingdings" panose="05000000000000000000" pitchFamily="2" charset="2"/>
              <a:buChar char="Ø"/>
            </a:pPr>
            <a:r>
              <a:rPr lang="es-MX" sz="2000" b="1" dirty="0">
                <a:solidFill>
                  <a:srgbClr val="002060"/>
                </a:solidFill>
              </a:rPr>
              <a:t>Ollas de almacenamiento de agua.</a:t>
            </a:r>
          </a:p>
          <a:p>
            <a:pPr marL="285750" indent="-285750">
              <a:buFont typeface="Wingdings" panose="05000000000000000000" pitchFamily="2" charset="2"/>
              <a:buChar char="Ø"/>
            </a:pPr>
            <a:r>
              <a:rPr lang="es-MX" sz="2000" b="1" dirty="0">
                <a:solidFill>
                  <a:srgbClr val="002060"/>
                </a:solidFill>
              </a:rPr>
              <a:t>Líneas de conducción hidráulicas.</a:t>
            </a:r>
          </a:p>
          <a:p>
            <a:pPr marL="285750" indent="-285750">
              <a:buFont typeface="Wingdings" panose="05000000000000000000" pitchFamily="2" charset="2"/>
              <a:buChar char="Ø"/>
            </a:pPr>
            <a:r>
              <a:rPr lang="es-MX" sz="2000" b="1" dirty="0">
                <a:solidFill>
                  <a:srgbClr val="002060"/>
                </a:solidFill>
              </a:rPr>
              <a:t>Bombas para extracción de agua.</a:t>
            </a:r>
          </a:p>
          <a:p>
            <a:pPr marL="285750" indent="-285750">
              <a:buFont typeface="Wingdings" panose="05000000000000000000" pitchFamily="2" charset="2"/>
              <a:buChar char="Ø"/>
            </a:pPr>
            <a:r>
              <a:rPr lang="es-MX" sz="2000" b="1" dirty="0">
                <a:solidFill>
                  <a:srgbClr val="002060"/>
                </a:solidFill>
              </a:rPr>
              <a:t>Refrigeradores solares o de gas.</a:t>
            </a:r>
          </a:p>
          <a:p>
            <a:pPr marL="285750" indent="-285750">
              <a:buFont typeface="Wingdings" panose="05000000000000000000" pitchFamily="2" charset="2"/>
              <a:buChar char="Ø"/>
            </a:pPr>
            <a:r>
              <a:rPr lang="es-MX" sz="2000" b="1" dirty="0">
                <a:solidFill>
                  <a:srgbClr val="002060"/>
                </a:solidFill>
              </a:rPr>
              <a:t>Construcción de cercos perimetrales. </a:t>
            </a:r>
          </a:p>
          <a:p>
            <a:pPr marL="285750" indent="-285750">
              <a:buFont typeface="Wingdings" panose="05000000000000000000" pitchFamily="2" charset="2"/>
              <a:buChar char="Ø"/>
            </a:pPr>
            <a:r>
              <a:rPr lang="es-MX" sz="2000" b="1" dirty="0">
                <a:solidFill>
                  <a:srgbClr val="002060"/>
                </a:solidFill>
              </a:rPr>
              <a:t>Entre otros.</a:t>
            </a:r>
          </a:p>
          <a:p>
            <a:endParaRPr lang="es-MX" dirty="0"/>
          </a:p>
        </p:txBody>
      </p:sp>
    </p:spTree>
    <p:extLst>
      <p:ext uri="{BB962C8B-B14F-4D97-AF65-F5344CB8AC3E}">
        <p14:creationId xmlns:p14="http://schemas.microsoft.com/office/powerpoint/2010/main" val="2212227790"/>
      </p:ext>
    </p:extLst>
  </p:cSld>
  <p:clrMapOvr>
    <a:masterClrMapping/>
  </p:clrMapOvr>
  <p:transition advClick="0"/>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836234986"/>
              </p:ext>
            </p:extLst>
          </p:nvPr>
        </p:nvGraphicFramePr>
        <p:xfrm>
          <a:off x="2427109" y="1890894"/>
          <a:ext cx="7168444" cy="4698996"/>
        </p:xfrm>
        <a:graphic>
          <a:graphicData uri="http://schemas.openxmlformats.org/drawingml/2006/table">
            <a:tbl>
              <a:tblPr>
                <a:tableStyleId>{3C2FFA5D-87B4-456A-9821-1D502468CF0F}</a:tableStyleId>
              </a:tblPr>
              <a:tblGrid>
                <a:gridCol w="1792111"/>
                <a:gridCol w="1792111"/>
                <a:gridCol w="1792111"/>
                <a:gridCol w="1792111"/>
              </a:tblGrid>
              <a:tr h="691443">
                <a:tc gridSpan="4">
                  <a:txBody>
                    <a:bodyPr/>
                    <a:lstStyle/>
                    <a:p>
                      <a:pPr algn="ctr"/>
                      <a:r>
                        <a:rPr lang="es-MX" sz="2000" b="1" kern="1200" dirty="0" smtClean="0">
                          <a:solidFill>
                            <a:schemeClr val="bg1"/>
                          </a:solidFill>
                          <a:effectLst/>
                        </a:rPr>
                        <a:t>Ejercicio 2020</a:t>
                      </a:r>
                      <a:endParaRPr lang="es-ES_tradnl" sz="2000" b="1" i="0" u="none" strike="noStrike" dirty="0">
                        <a:solidFill>
                          <a:schemeClr val="bg1"/>
                        </a:solidFill>
                        <a:effectLst/>
                        <a:latin typeface="+mn-lt"/>
                      </a:endParaRPr>
                    </a:p>
                  </a:txBody>
                  <a:tcPr marL="12700" marR="12700" marT="12700" marB="0" anchor="ctr">
                    <a:solidFill>
                      <a:srgbClr val="002060"/>
                    </a:solidFill>
                  </a:tcPr>
                </a:tc>
                <a:tc hMerge="1">
                  <a:txBody>
                    <a:bodyPr/>
                    <a:lstStyle/>
                    <a:p>
                      <a:pPr algn="ctr" fontAlgn="ctr"/>
                      <a:endParaRPr lang="es-ES_tradnl" sz="1100" b="1" i="0" u="none" strike="noStrike" dirty="0">
                        <a:solidFill>
                          <a:srgbClr val="000000"/>
                        </a:solidFill>
                        <a:effectLst/>
                        <a:latin typeface="Calibri"/>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ctr"/>
                      <a:endParaRPr lang="es-ES_tradnl" sz="1100" b="1" i="0" u="none" strike="noStrike" dirty="0">
                        <a:solidFill>
                          <a:srgbClr val="000000"/>
                        </a:solidFill>
                        <a:effectLst/>
                        <a:latin typeface="Calibri"/>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ctr"/>
                      <a:endParaRPr lang="es-ES_tradnl" sz="1100" b="1" i="0" u="none" strike="noStrike" dirty="0">
                        <a:solidFill>
                          <a:srgbClr val="000000"/>
                        </a:solidFill>
                        <a:effectLst/>
                        <a:latin typeface="Calibri"/>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4889">
                <a:tc>
                  <a:txBody>
                    <a:bodyPr/>
                    <a:lstStyle/>
                    <a:p>
                      <a:pPr algn="ctr" fontAlgn="ctr"/>
                      <a:r>
                        <a:rPr lang="es-ES_tradnl" sz="2000" b="1" u="none" strike="noStrike" dirty="0">
                          <a:solidFill>
                            <a:srgbClr val="002060"/>
                          </a:solidFill>
                          <a:effectLst/>
                        </a:rPr>
                        <a:t>Municipio</a:t>
                      </a:r>
                      <a:endParaRPr lang="es-ES_tradnl" sz="2000" b="1" i="0" u="none" strike="noStrike" dirty="0">
                        <a:solidFill>
                          <a:srgbClr val="002060"/>
                        </a:solidFill>
                        <a:effectLst/>
                        <a:latin typeface="+mn-lt"/>
                      </a:endParaRPr>
                    </a:p>
                  </a:txBody>
                  <a:tcPr marL="12700" marR="12700" marT="12700" marB="0" anchor="ctr"/>
                </a:tc>
                <a:tc>
                  <a:txBody>
                    <a:bodyPr/>
                    <a:lstStyle/>
                    <a:p>
                      <a:pPr algn="ctr" fontAlgn="ctr"/>
                      <a:r>
                        <a:rPr lang="es-ES_tradnl" sz="2000" b="1" u="none" strike="noStrike" dirty="0">
                          <a:solidFill>
                            <a:srgbClr val="002060"/>
                          </a:solidFill>
                          <a:effectLst/>
                        </a:rPr>
                        <a:t>Torneo Altamar</a:t>
                      </a:r>
                      <a:endParaRPr lang="es-ES_tradnl" sz="2000" b="1" i="0" u="none" strike="noStrike" dirty="0">
                        <a:solidFill>
                          <a:srgbClr val="002060"/>
                        </a:solidFill>
                        <a:effectLst/>
                        <a:latin typeface="+mn-lt"/>
                      </a:endParaRPr>
                    </a:p>
                  </a:txBody>
                  <a:tcPr marL="12700" marR="12700" marT="12700" marB="0" anchor="ctr"/>
                </a:tc>
                <a:tc>
                  <a:txBody>
                    <a:bodyPr/>
                    <a:lstStyle/>
                    <a:p>
                      <a:pPr algn="ctr" fontAlgn="ctr"/>
                      <a:r>
                        <a:rPr lang="es-ES_tradnl" sz="2000" b="1" u="none" strike="noStrike" dirty="0">
                          <a:solidFill>
                            <a:srgbClr val="002060"/>
                          </a:solidFill>
                          <a:effectLst/>
                        </a:rPr>
                        <a:t>Torneo Orilla</a:t>
                      </a:r>
                      <a:endParaRPr lang="es-ES_tradnl" sz="2000" b="1" i="0" u="none" strike="noStrike" dirty="0">
                        <a:solidFill>
                          <a:srgbClr val="002060"/>
                        </a:solidFill>
                        <a:effectLst/>
                        <a:latin typeface="+mn-lt"/>
                      </a:endParaRPr>
                    </a:p>
                  </a:txBody>
                  <a:tcPr marL="12700" marR="12700" marT="12700" marB="0" anchor="ctr"/>
                </a:tc>
                <a:tc>
                  <a:txBody>
                    <a:bodyPr/>
                    <a:lstStyle/>
                    <a:p>
                      <a:pPr algn="ctr" fontAlgn="ctr"/>
                      <a:r>
                        <a:rPr lang="es-ES_tradnl" sz="2000" b="1" u="none" strike="noStrike" dirty="0">
                          <a:solidFill>
                            <a:srgbClr val="002060"/>
                          </a:solidFill>
                          <a:effectLst/>
                        </a:rPr>
                        <a:t>Clínicas infantiles</a:t>
                      </a:r>
                      <a:endParaRPr lang="es-ES_tradnl" sz="2000" b="1" i="0" u="none" strike="noStrike" dirty="0">
                        <a:solidFill>
                          <a:srgbClr val="002060"/>
                        </a:solidFill>
                        <a:effectLst/>
                        <a:latin typeface="+mn-lt"/>
                      </a:endParaRPr>
                    </a:p>
                  </a:txBody>
                  <a:tcPr marL="12700" marR="12700" marT="12700" marB="0" anchor="ctr"/>
                </a:tc>
              </a:tr>
              <a:tr h="437445">
                <a:tc>
                  <a:txBody>
                    <a:bodyPr/>
                    <a:lstStyle/>
                    <a:p>
                      <a:pPr algn="l" fontAlgn="ctr"/>
                      <a:r>
                        <a:rPr lang="es-ES_tradnl" sz="2000" u="none" strike="noStrike" dirty="0" err="1">
                          <a:solidFill>
                            <a:srgbClr val="002060"/>
                          </a:solidFill>
                          <a:effectLst/>
                        </a:rPr>
                        <a:t>Mulegé</a:t>
                      </a:r>
                      <a:endParaRPr lang="es-ES_tradnl" sz="2000" b="0" i="0" u="none" strike="noStrike" dirty="0">
                        <a:solidFill>
                          <a:srgbClr val="002060"/>
                        </a:solidFill>
                        <a:effectLst/>
                        <a:latin typeface="+mn-lt"/>
                      </a:endParaRPr>
                    </a:p>
                  </a:txBody>
                  <a:tcPr marL="12700" marR="12700" marT="12700" marB="0" anchor="ctr"/>
                </a:tc>
                <a:tc>
                  <a:txBody>
                    <a:bodyPr/>
                    <a:lstStyle/>
                    <a:p>
                      <a:pPr algn="r" fontAlgn="ctr"/>
                      <a:r>
                        <a:rPr lang="es-ES_tradnl" sz="2000" u="none" strike="noStrike">
                          <a:solidFill>
                            <a:srgbClr val="002060"/>
                          </a:solidFill>
                          <a:effectLst/>
                        </a:rPr>
                        <a:t>9</a:t>
                      </a:r>
                      <a:endParaRPr lang="es-ES_tradnl" sz="2000" b="0" i="0" u="none" strike="noStrike">
                        <a:solidFill>
                          <a:srgbClr val="002060"/>
                        </a:solidFill>
                        <a:effectLst/>
                        <a:latin typeface="+mn-lt"/>
                      </a:endParaRPr>
                    </a:p>
                  </a:txBody>
                  <a:tcPr marL="12700" marR="12700" marT="12700" marB="0" anchor="ctr"/>
                </a:tc>
                <a:tc>
                  <a:txBody>
                    <a:bodyPr/>
                    <a:lstStyle/>
                    <a:p>
                      <a:pPr algn="r" fontAlgn="ctr"/>
                      <a:r>
                        <a:rPr lang="es-ES_tradnl" sz="2000" u="none" strike="noStrike" dirty="0">
                          <a:solidFill>
                            <a:srgbClr val="002060"/>
                          </a:solidFill>
                          <a:effectLst/>
                        </a:rPr>
                        <a:t>7</a:t>
                      </a:r>
                      <a:endParaRPr lang="es-ES_tradnl" sz="2000" b="0" i="0" u="none" strike="noStrike" dirty="0">
                        <a:solidFill>
                          <a:srgbClr val="002060"/>
                        </a:solidFill>
                        <a:effectLst/>
                        <a:latin typeface="+mn-lt"/>
                      </a:endParaRPr>
                    </a:p>
                  </a:txBody>
                  <a:tcPr marL="12700" marR="12700" marT="12700" marB="0" anchor="ctr"/>
                </a:tc>
                <a:tc>
                  <a:txBody>
                    <a:bodyPr/>
                    <a:lstStyle/>
                    <a:p>
                      <a:pPr algn="r" fontAlgn="ctr"/>
                      <a:r>
                        <a:rPr lang="es-ES_tradnl" sz="2000" u="none" strike="noStrike" dirty="0">
                          <a:solidFill>
                            <a:srgbClr val="002060"/>
                          </a:solidFill>
                          <a:effectLst/>
                        </a:rPr>
                        <a:t>7</a:t>
                      </a:r>
                      <a:endParaRPr lang="es-ES_tradnl" sz="2000" b="0" i="0" u="none" strike="noStrike" dirty="0">
                        <a:solidFill>
                          <a:srgbClr val="002060"/>
                        </a:solidFill>
                        <a:effectLst/>
                        <a:latin typeface="+mn-lt"/>
                      </a:endParaRPr>
                    </a:p>
                  </a:txBody>
                  <a:tcPr marL="12700" marR="12700" marT="12700" marB="0" anchor="ctr"/>
                </a:tc>
              </a:tr>
              <a:tr h="395111">
                <a:tc>
                  <a:txBody>
                    <a:bodyPr/>
                    <a:lstStyle/>
                    <a:p>
                      <a:pPr algn="l" fontAlgn="ctr"/>
                      <a:r>
                        <a:rPr lang="es-ES_tradnl" sz="2000" u="none" strike="noStrike" dirty="0">
                          <a:solidFill>
                            <a:srgbClr val="002060"/>
                          </a:solidFill>
                          <a:effectLst/>
                        </a:rPr>
                        <a:t>Loreto</a:t>
                      </a:r>
                      <a:endParaRPr lang="es-ES_tradnl" sz="2000" b="0" i="0" u="none" strike="noStrike" dirty="0">
                        <a:solidFill>
                          <a:srgbClr val="002060"/>
                        </a:solidFill>
                        <a:effectLst/>
                        <a:latin typeface="+mn-lt"/>
                      </a:endParaRPr>
                    </a:p>
                  </a:txBody>
                  <a:tcPr marL="12700" marR="12700" marT="12700" marB="0" anchor="ctr"/>
                </a:tc>
                <a:tc>
                  <a:txBody>
                    <a:bodyPr/>
                    <a:lstStyle/>
                    <a:p>
                      <a:pPr algn="r" fontAlgn="ctr"/>
                      <a:r>
                        <a:rPr lang="es-ES_tradnl" sz="2000" u="none" strike="noStrike">
                          <a:solidFill>
                            <a:srgbClr val="002060"/>
                          </a:solidFill>
                          <a:effectLst/>
                        </a:rPr>
                        <a:t>9</a:t>
                      </a:r>
                      <a:endParaRPr lang="es-ES_tradnl" sz="2000" b="0" i="0" u="none" strike="noStrike">
                        <a:solidFill>
                          <a:srgbClr val="002060"/>
                        </a:solidFill>
                        <a:effectLst/>
                        <a:latin typeface="+mn-lt"/>
                      </a:endParaRPr>
                    </a:p>
                  </a:txBody>
                  <a:tcPr marL="12700" marR="12700" marT="12700" marB="0" anchor="ctr"/>
                </a:tc>
                <a:tc>
                  <a:txBody>
                    <a:bodyPr/>
                    <a:lstStyle/>
                    <a:p>
                      <a:pPr algn="r" fontAlgn="ctr"/>
                      <a:r>
                        <a:rPr lang="es-ES_tradnl" sz="2000" u="none" strike="noStrike">
                          <a:solidFill>
                            <a:srgbClr val="002060"/>
                          </a:solidFill>
                          <a:effectLst/>
                        </a:rPr>
                        <a:t>4</a:t>
                      </a:r>
                      <a:endParaRPr lang="es-ES_tradnl" sz="2000" b="0" i="0" u="none" strike="noStrike">
                        <a:solidFill>
                          <a:srgbClr val="002060"/>
                        </a:solidFill>
                        <a:effectLst/>
                        <a:latin typeface="+mn-lt"/>
                      </a:endParaRPr>
                    </a:p>
                  </a:txBody>
                  <a:tcPr marL="12700" marR="12700" marT="12700" marB="0" anchor="ctr"/>
                </a:tc>
                <a:tc>
                  <a:txBody>
                    <a:bodyPr/>
                    <a:lstStyle/>
                    <a:p>
                      <a:pPr algn="r" fontAlgn="ctr"/>
                      <a:r>
                        <a:rPr lang="es-ES_tradnl" sz="2000" u="none" strike="noStrike">
                          <a:solidFill>
                            <a:srgbClr val="002060"/>
                          </a:solidFill>
                          <a:effectLst/>
                        </a:rPr>
                        <a:t>2</a:t>
                      </a:r>
                      <a:endParaRPr lang="es-ES_tradnl" sz="2000" b="0" i="0" u="none" strike="noStrike">
                        <a:solidFill>
                          <a:srgbClr val="002060"/>
                        </a:solidFill>
                        <a:effectLst/>
                        <a:latin typeface="+mn-lt"/>
                      </a:endParaRPr>
                    </a:p>
                  </a:txBody>
                  <a:tcPr marL="12700" marR="12700" marT="12700" marB="0" anchor="ctr"/>
                </a:tc>
              </a:tr>
              <a:tr h="437444">
                <a:tc>
                  <a:txBody>
                    <a:bodyPr/>
                    <a:lstStyle/>
                    <a:p>
                      <a:pPr algn="l" fontAlgn="ctr"/>
                      <a:r>
                        <a:rPr lang="es-ES_tradnl" sz="2000" u="none" strike="noStrike">
                          <a:solidFill>
                            <a:srgbClr val="002060"/>
                          </a:solidFill>
                          <a:effectLst/>
                        </a:rPr>
                        <a:t>Comondú</a:t>
                      </a:r>
                      <a:endParaRPr lang="es-ES_tradnl" sz="2000" b="0" i="0" u="none" strike="noStrike">
                        <a:solidFill>
                          <a:srgbClr val="002060"/>
                        </a:solidFill>
                        <a:effectLst/>
                        <a:latin typeface="+mn-lt"/>
                      </a:endParaRPr>
                    </a:p>
                  </a:txBody>
                  <a:tcPr marL="12700" marR="12700" marT="12700" marB="0" anchor="ctr"/>
                </a:tc>
                <a:tc>
                  <a:txBody>
                    <a:bodyPr/>
                    <a:lstStyle/>
                    <a:p>
                      <a:pPr algn="r" fontAlgn="ctr"/>
                      <a:r>
                        <a:rPr lang="es-ES_tradnl" sz="2000" u="none" strike="noStrike">
                          <a:solidFill>
                            <a:srgbClr val="002060"/>
                          </a:solidFill>
                          <a:effectLst/>
                        </a:rPr>
                        <a:t>3</a:t>
                      </a:r>
                      <a:endParaRPr lang="es-ES_tradnl" sz="2000" b="0" i="0" u="none" strike="noStrike">
                        <a:solidFill>
                          <a:srgbClr val="002060"/>
                        </a:solidFill>
                        <a:effectLst/>
                        <a:latin typeface="+mn-lt"/>
                      </a:endParaRPr>
                    </a:p>
                  </a:txBody>
                  <a:tcPr marL="12700" marR="12700" marT="12700" marB="0" anchor="ctr"/>
                </a:tc>
                <a:tc>
                  <a:txBody>
                    <a:bodyPr/>
                    <a:lstStyle/>
                    <a:p>
                      <a:pPr algn="r" fontAlgn="ctr"/>
                      <a:r>
                        <a:rPr lang="es-ES_tradnl" sz="2000" u="none" strike="noStrike">
                          <a:solidFill>
                            <a:srgbClr val="002060"/>
                          </a:solidFill>
                          <a:effectLst/>
                        </a:rPr>
                        <a:t>3</a:t>
                      </a:r>
                      <a:endParaRPr lang="es-ES_tradnl" sz="2000" b="0" i="0" u="none" strike="noStrike">
                        <a:solidFill>
                          <a:srgbClr val="002060"/>
                        </a:solidFill>
                        <a:effectLst/>
                        <a:latin typeface="+mn-lt"/>
                      </a:endParaRPr>
                    </a:p>
                  </a:txBody>
                  <a:tcPr marL="12700" marR="12700" marT="12700" marB="0" anchor="ctr"/>
                </a:tc>
                <a:tc>
                  <a:txBody>
                    <a:bodyPr/>
                    <a:lstStyle/>
                    <a:p>
                      <a:pPr algn="r" fontAlgn="ctr"/>
                      <a:r>
                        <a:rPr lang="es-ES_tradnl" sz="2000" u="none" strike="noStrike">
                          <a:solidFill>
                            <a:srgbClr val="002060"/>
                          </a:solidFill>
                          <a:effectLst/>
                        </a:rPr>
                        <a:t>3</a:t>
                      </a:r>
                      <a:endParaRPr lang="es-ES_tradnl" sz="2000" b="0" i="0" u="none" strike="noStrike">
                        <a:solidFill>
                          <a:srgbClr val="002060"/>
                        </a:solidFill>
                        <a:effectLst/>
                        <a:latin typeface="+mn-lt"/>
                      </a:endParaRPr>
                    </a:p>
                  </a:txBody>
                  <a:tcPr marL="12700" marR="12700" marT="12700" marB="0" anchor="ctr"/>
                </a:tc>
              </a:tr>
              <a:tr h="409223">
                <a:tc>
                  <a:txBody>
                    <a:bodyPr/>
                    <a:lstStyle/>
                    <a:p>
                      <a:pPr algn="l" fontAlgn="ctr"/>
                      <a:r>
                        <a:rPr lang="es-ES_tradnl" sz="2000" u="none" strike="noStrike">
                          <a:solidFill>
                            <a:srgbClr val="002060"/>
                          </a:solidFill>
                          <a:effectLst/>
                        </a:rPr>
                        <a:t>La Paz</a:t>
                      </a:r>
                      <a:endParaRPr lang="es-ES_tradnl" sz="2000" b="0" i="0" u="none" strike="noStrike">
                        <a:solidFill>
                          <a:srgbClr val="002060"/>
                        </a:solidFill>
                        <a:effectLst/>
                        <a:latin typeface="+mn-lt"/>
                      </a:endParaRPr>
                    </a:p>
                  </a:txBody>
                  <a:tcPr marL="12700" marR="12700" marT="12700" marB="0" anchor="ctr"/>
                </a:tc>
                <a:tc>
                  <a:txBody>
                    <a:bodyPr/>
                    <a:lstStyle/>
                    <a:p>
                      <a:pPr algn="r" fontAlgn="ctr"/>
                      <a:r>
                        <a:rPr lang="es-ES_tradnl" sz="2000" u="none" strike="noStrike">
                          <a:solidFill>
                            <a:srgbClr val="002060"/>
                          </a:solidFill>
                          <a:effectLst/>
                        </a:rPr>
                        <a:t>11</a:t>
                      </a:r>
                      <a:endParaRPr lang="es-ES_tradnl" sz="2000" b="0" i="0" u="none" strike="noStrike">
                        <a:solidFill>
                          <a:srgbClr val="002060"/>
                        </a:solidFill>
                        <a:effectLst/>
                        <a:latin typeface="+mn-lt"/>
                      </a:endParaRPr>
                    </a:p>
                  </a:txBody>
                  <a:tcPr marL="12700" marR="12700" marT="12700" marB="0" anchor="ctr"/>
                </a:tc>
                <a:tc>
                  <a:txBody>
                    <a:bodyPr/>
                    <a:lstStyle/>
                    <a:p>
                      <a:pPr algn="r" fontAlgn="ctr"/>
                      <a:r>
                        <a:rPr lang="es-ES_tradnl" sz="2000" u="none" strike="noStrike">
                          <a:solidFill>
                            <a:srgbClr val="002060"/>
                          </a:solidFill>
                          <a:effectLst/>
                        </a:rPr>
                        <a:t>4</a:t>
                      </a:r>
                      <a:endParaRPr lang="es-ES_tradnl" sz="2000" b="0" i="0" u="none" strike="noStrike">
                        <a:solidFill>
                          <a:srgbClr val="002060"/>
                        </a:solidFill>
                        <a:effectLst/>
                        <a:latin typeface="+mn-lt"/>
                      </a:endParaRPr>
                    </a:p>
                  </a:txBody>
                  <a:tcPr marL="12700" marR="12700" marT="12700" marB="0" anchor="ctr"/>
                </a:tc>
                <a:tc>
                  <a:txBody>
                    <a:bodyPr/>
                    <a:lstStyle/>
                    <a:p>
                      <a:pPr algn="r" fontAlgn="ctr"/>
                      <a:r>
                        <a:rPr lang="es-ES_tradnl" sz="2000" u="none" strike="noStrike">
                          <a:solidFill>
                            <a:srgbClr val="002060"/>
                          </a:solidFill>
                          <a:effectLst/>
                        </a:rPr>
                        <a:t>3</a:t>
                      </a:r>
                      <a:endParaRPr lang="es-ES_tradnl" sz="2000" b="0" i="0" u="none" strike="noStrike">
                        <a:solidFill>
                          <a:srgbClr val="002060"/>
                        </a:solidFill>
                        <a:effectLst/>
                        <a:latin typeface="+mn-lt"/>
                      </a:endParaRPr>
                    </a:p>
                  </a:txBody>
                  <a:tcPr marL="12700" marR="12700" marT="12700" marB="0" anchor="ctr"/>
                </a:tc>
              </a:tr>
              <a:tr h="409222">
                <a:tc>
                  <a:txBody>
                    <a:bodyPr/>
                    <a:lstStyle/>
                    <a:p>
                      <a:pPr algn="l" fontAlgn="ctr"/>
                      <a:r>
                        <a:rPr lang="es-ES_tradnl" sz="2000" u="none" strike="noStrike">
                          <a:solidFill>
                            <a:srgbClr val="002060"/>
                          </a:solidFill>
                          <a:effectLst/>
                        </a:rPr>
                        <a:t>Los Cabos</a:t>
                      </a:r>
                      <a:endParaRPr lang="es-ES_tradnl" sz="2000" b="0" i="0" u="none" strike="noStrike">
                        <a:solidFill>
                          <a:srgbClr val="002060"/>
                        </a:solidFill>
                        <a:effectLst/>
                        <a:latin typeface="+mn-lt"/>
                      </a:endParaRPr>
                    </a:p>
                  </a:txBody>
                  <a:tcPr marL="12700" marR="12700" marT="12700" marB="0" anchor="ctr"/>
                </a:tc>
                <a:tc>
                  <a:txBody>
                    <a:bodyPr/>
                    <a:lstStyle/>
                    <a:p>
                      <a:pPr algn="r" fontAlgn="ctr"/>
                      <a:r>
                        <a:rPr lang="es-ES_tradnl" sz="2000" u="none" strike="noStrike">
                          <a:solidFill>
                            <a:srgbClr val="002060"/>
                          </a:solidFill>
                          <a:effectLst/>
                        </a:rPr>
                        <a:t>17</a:t>
                      </a:r>
                      <a:endParaRPr lang="es-ES_tradnl" sz="2000" b="0" i="0" u="none" strike="noStrike">
                        <a:solidFill>
                          <a:srgbClr val="002060"/>
                        </a:solidFill>
                        <a:effectLst/>
                        <a:latin typeface="+mn-lt"/>
                      </a:endParaRPr>
                    </a:p>
                  </a:txBody>
                  <a:tcPr marL="12700" marR="12700" marT="12700" marB="0" anchor="ctr"/>
                </a:tc>
                <a:tc>
                  <a:txBody>
                    <a:bodyPr/>
                    <a:lstStyle/>
                    <a:p>
                      <a:pPr algn="r" fontAlgn="ctr"/>
                      <a:r>
                        <a:rPr lang="es-ES_tradnl" sz="2000" u="none" strike="noStrike">
                          <a:solidFill>
                            <a:srgbClr val="002060"/>
                          </a:solidFill>
                          <a:effectLst/>
                        </a:rPr>
                        <a:t>10</a:t>
                      </a:r>
                      <a:endParaRPr lang="es-ES_tradnl" sz="2000" b="0" i="0" u="none" strike="noStrike">
                        <a:solidFill>
                          <a:srgbClr val="002060"/>
                        </a:solidFill>
                        <a:effectLst/>
                        <a:latin typeface="+mn-lt"/>
                      </a:endParaRPr>
                    </a:p>
                  </a:txBody>
                  <a:tcPr marL="12700" marR="12700" marT="12700" marB="0" anchor="ctr"/>
                </a:tc>
                <a:tc>
                  <a:txBody>
                    <a:bodyPr/>
                    <a:lstStyle/>
                    <a:p>
                      <a:pPr algn="r" fontAlgn="ctr"/>
                      <a:r>
                        <a:rPr lang="es-ES_tradnl" sz="2000" u="none" strike="noStrike">
                          <a:solidFill>
                            <a:srgbClr val="002060"/>
                          </a:solidFill>
                          <a:effectLst/>
                        </a:rPr>
                        <a:t>1</a:t>
                      </a:r>
                      <a:endParaRPr lang="es-ES_tradnl" sz="2000" b="0" i="0" u="none" strike="noStrike">
                        <a:solidFill>
                          <a:srgbClr val="002060"/>
                        </a:solidFill>
                        <a:effectLst/>
                        <a:latin typeface="+mn-lt"/>
                      </a:endParaRPr>
                    </a:p>
                  </a:txBody>
                  <a:tcPr marL="12700" marR="12700" marT="12700" marB="0" anchor="ctr"/>
                </a:tc>
              </a:tr>
              <a:tr h="565620">
                <a:tc>
                  <a:txBody>
                    <a:bodyPr/>
                    <a:lstStyle/>
                    <a:p>
                      <a:pPr algn="l" fontAlgn="ctr"/>
                      <a:r>
                        <a:rPr lang="es-ES_tradnl" sz="2000" u="none" strike="noStrike">
                          <a:solidFill>
                            <a:srgbClr val="002060"/>
                          </a:solidFill>
                          <a:effectLst/>
                        </a:rPr>
                        <a:t>Otros Estados</a:t>
                      </a:r>
                      <a:endParaRPr lang="es-ES_tradnl" sz="2000" b="0" i="0" u="none" strike="noStrike">
                        <a:solidFill>
                          <a:srgbClr val="002060"/>
                        </a:solidFill>
                        <a:effectLst/>
                        <a:latin typeface="+mn-lt"/>
                      </a:endParaRPr>
                    </a:p>
                  </a:txBody>
                  <a:tcPr marL="12700" marR="12700" marT="12700" marB="0" anchor="ctr"/>
                </a:tc>
                <a:tc>
                  <a:txBody>
                    <a:bodyPr/>
                    <a:lstStyle/>
                    <a:p>
                      <a:pPr algn="r" fontAlgn="ctr"/>
                      <a:r>
                        <a:rPr lang="es-ES_tradnl" sz="2000" u="none" strike="noStrike">
                          <a:solidFill>
                            <a:srgbClr val="002060"/>
                          </a:solidFill>
                          <a:effectLst/>
                        </a:rPr>
                        <a:t>2</a:t>
                      </a:r>
                      <a:endParaRPr lang="es-ES_tradnl" sz="2000" b="0" i="0" u="none" strike="noStrike">
                        <a:solidFill>
                          <a:srgbClr val="002060"/>
                        </a:solidFill>
                        <a:effectLst/>
                        <a:latin typeface="+mn-lt"/>
                      </a:endParaRPr>
                    </a:p>
                  </a:txBody>
                  <a:tcPr marL="12700" marR="12700" marT="12700" marB="0" anchor="ctr"/>
                </a:tc>
                <a:tc>
                  <a:txBody>
                    <a:bodyPr/>
                    <a:lstStyle/>
                    <a:p>
                      <a:pPr algn="r" fontAlgn="ctr"/>
                      <a:r>
                        <a:rPr lang="es-ES_tradnl" sz="2000" u="none" strike="noStrike">
                          <a:solidFill>
                            <a:srgbClr val="002060"/>
                          </a:solidFill>
                          <a:effectLst/>
                        </a:rPr>
                        <a:t>0</a:t>
                      </a:r>
                      <a:endParaRPr lang="es-ES_tradnl" sz="2000" b="0" i="0" u="none" strike="noStrike">
                        <a:solidFill>
                          <a:srgbClr val="002060"/>
                        </a:solidFill>
                        <a:effectLst/>
                        <a:latin typeface="+mn-lt"/>
                      </a:endParaRPr>
                    </a:p>
                  </a:txBody>
                  <a:tcPr marL="12700" marR="12700" marT="12700" marB="0" anchor="ctr"/>
                </a:tc>
                <a:tc>
                  <a:txBody>
                    <a:bodyPr/>
                    <a:lstStyle/>
                    <a:p>
                      <a:pPr algn="r" fontAlgn="ctr"/>
                      <a:r>
                        <a:rPr lang="es-ES_tradnl" sz="2000" u="none" strike="noStrike">
                          <a:solidFill>
                            <a:srgbClr val="002060"/>
                          </a:solidFill>
                          <a:effectLst/>
                        </a:rPr>
                        <a:t>0</a:t>
                      </a:r>
                      <a:endParaRPr lang="es-ES_tradnl" sz="2000" b="0" i="0" u="none" strike="noStrike">
                        <a:solidFill>
                          <a:srgbClr val="002060"/>
                        </a:solidFill>
                        <a:effectLst/>
                        <a:latin typeface="+mn-lt"/>
                      </a:endParaRPr>
                    </a:p>
                  </a:txBody>
                  <a:tcPr marL="12700" marR="12700" marT="12700" marB="0" anchor="ctr"/>
                </a:tc>
              </a:tr>
              <a:tr h="478599">
                <a:tc>
                  <a:txBody>
                    <a:bodyPr/>
                    <a:lstStyle/>
                    <a:p>
                      <a:pPr algn="ctr" fontAlgn="ctr"/>
                      <a:r>
                        <a:rPr lang="es-ES_tradnl" sz="2000" b="1" u="none" strike="noStrike" dirty="0">
                          <a:solidFill>
                            <a:srgbClr val="002060"/>
                          </a:solidFill>
                          <a:effectLst/>
                        </a:rPr>
                        <a:t>Total</a:t>
                      </a:r>
                      <a:endParaRPr lang="es-ES_tradnl" sz="2000" b="1" i="0" u="none" strike="noStrike" dirty="0">
                        <a:solidFill>
                          <a:srgbClr val="002060"/>
                        </a:solidFill>
                        <a:effectLst/>
                        <a:latin typeface="+mn-lt"/>
                      </a:endParaRPr>
                    </a:p>
                  </a:txBody>
                  <a:tcPr marL="12700" marR="12700" marT="12700" marB="0" anchor="ctr"/>
                </a:tc>
                <a:tc>
                  <a:txBody>
                    <a:bodyPr/>
                    <a:lstStyle/>
                    <a:p>
                      <a:pPr algn="r" fontAlgn="ctr"/>
                      <a:r>
                        <a:rPr lang="es-ES_tradnl" sz="2000" b="1" u="none" strike="noStrike" dirty="0">
                          <a:solidFill>
                            <a:srgbClr val="002060"/>
                          </a:solidFill>
                          <a:effectLst/>
                        </a:rPr>
                        <a:t>51</a:t>
                      </a:r>
                      <a:endParaRPr lang="es-ES_tradnl" sz="2000" b="1" i="0" u="none" strike="noStrike" dirty="0">
                        <a:solidFill>
                          <a:srgbClr val="002060"/>
                        </a:solidFill>
                        <a:effectLst/>
                        <a:latin typeface="+mn-lt"/>
                      </a:endParaRPr>
                    </a:p>
                  </a:txBody>
                  <a:tcPr marL="12700" marR="12700" marT="12700" marB="0" anchor="ctr"/>
                </a:tc>
                <a:tc>
                  <a:txBody>
                    <a:bodyPr/>
                    <a:lstStyle/>
                    <a:p>
                      <a:pPr algn="r" fontAlgn="ctr"/>
                      <a:r>
                        <a:rPr lang="es-ES_tradnl" sz="2000" b="1" u="none" strike="noStrike" dirty="0">
                          <a:solidFill>
                            <a:srgbClr val="002060"/>
                          </a:solidFill>
                          <a:effectLst/>
                        </a:rPr>
                        <a:t>28</a:t>
                      </a:r>
                      <a:endParaRPr lang="es-ES_tradnl" sz="2000" b="1" i="0" u="none" strike="noStrike" dirty="0">
                        <a:solidFill>
                          <a:srgbClr val="002060"/>
                        </a:solidFill>
                        <a:effectLst/>
                        <a:latin typeface="+mn-lt"/>
                      </a:endParaRPr>
                    </a:p>
                  </a:txBody>
                  <a:tcPr marL="12700" marR="12700" marT="12700" marB="0" anchor="ctr"/>
                </a:tc>
                <a:tc>
                  <a:txBody>
                    <a:bodyPr/>
                    <a:lstStyle/>
                    <a:p>
                      <a:pPr algn="r" fontAlgn="ctr"/>
                      <a:r>
                        <a:rPr lang="es-ES_tradnl" sz="2000" b="1" u="none" strike="noStrike" dirty="0">
                          <a:solidFill>
                            <a:srgbClr val="002060"/>
                          </a:solidFill>
                          <a:effectLst/>
                        </a:rPr>
                        <a:t>16</a:t>
                      </a:r>
                      <a:endParaRPr lang="es-ES_tradnl" sz="2000" b="1" i="0" u="none" strike="noStrike" dirty="0">
                        <a:solidFill>
                          <a:srgbClr val="002060"/>
                        </a:solidFill>
                        <a:effectLst/>
                        <a:latin typeface="+mn-lt"/>
                      </a:endParaRPr>
                    </a:p>
                  </a:txBody>
                  <a:tcPr marL="12700" marR="12700" marT="12700" marB="0" anchor="ctr"/>
                </a:tc>
              </a:tr>
            </a:tbl>
          </a:graphicData>
        </a:graphic>
      </p:graphicFrame>
      <p:sp>
        <p:nvSpPr>
          <p:cNvPr id="3" name="CuadroTexto 2"/>
          <p:cNvSpPr txBox="1"/>
          <p:nvPr/>
        </p:nvSpPr>
        <p:spPr>
          <a:xfrm>
            <a:off x="3513672" y="1255890"/>
            <a:ext cx="5140825" cy="477054"/>
          </a:xfrm>
          <a:prstGeom prst="rect">
            <a:avLst/>
          </a:prstGeom>
          <a:noFill/>
        </p:spPr>
        <p:txBody>
          <a:bodyPr wrap="none" rtlCol="0">
            <a:spAutoFit/>
          </a:bodyPr>
          <a:lstStyle/>
          <a:p>
            <a:r>
              <a:rPr lang="es-MX" sz="2500" b="1" dirty="0">
                <a:solidFill>
                  <a:srgbClr val="002060"/>
                </a:solidFill>
              </a:rPr>
              <a:t> </a:t>
            </a:r>
            <a:r>
              <a:rPr lang="es-MX" sz="2500" b="1" dirty="0" smtClean="0">
                <a:solidFill>
                  <a:srgbClr val="002060"/>
                </a:solidFill>
              </a:rPr>
              <a:t>CUADRO RESUMEN DE ACTIVIDADES</a:t>
            </a:r>
            <a:endParaRPr lang="es-ES_tradnl" sz="2500" dirty="0">
              <a:solidFill>
                <a:srgbClr val="002060"/>
              </a:solidFill>
            </a:endParaRPr>
          </a:p>
        </p:txBody>
      </p:sp>
    </p:spTree>
    <p:extLst>
      <p:ext uri="{BB962C8B-B14F-4D97-AF65-F5344CB8AC3E}">
        <p14:creationId xmlns:p14="http://schemas.microsoft.com/office/powerpoint/2010/main" val="18230973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CuadroTexto 1"/>
          <p:cNvSpPr txBox="1"/>
          <p:nvPr/>
        </p:nvSpPr>
        <p:spPr>
          <a:xfrm>
            <a:off x="1509894" y="1128891"/>
            <a:ext cx="9159554" cy="523220"/>
          </a:xfrm>
          <a:prstGeom prst="rect">
            <a:avLst/>
          </a:prstGeom>
          <a:noFill/>
        </p:spPr>
        <p:txBody>
          <a:bodyPr wrap="none" rtlCol="0">
            <a:spAutoFit/>
          </a:bodyPr>
          <a:lstStyle/>
          <a:p>
            <a:r>
              <a:rPr lang="es-MX" sz="2800" b="1" dirty="0">
                <a:solidFill>
                  <a:srgbClr val="002060"/>
                </a:solidFill>
              </a:rPr>
              <a:t>CALENDARIO: TORNEOS DE PESCA DEPORTIVA DE </a:t>
            </a:r>
            <a:r>
              <a:rPr lang="es-MX" sz="2800" b="1" dirty="0" smtClean="0">
                <a:solidFill>
                  <a:srgbClr val="002060"/>
                </a:solidFill>
              </a:rPr>
              <a:t>ALTAMAR</a:t>
            </a:r>
            <a:endParaRPr lang="es-ES_tradnl" sz="2800" dirty="0">
              <a:solidFill>
                <a:srgbClr val="002060"/>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2661986115"/>
              </p:ext>
            </p:extLst>
          </p:nvPr>
        </p:nvGraphicFramePr>
        <p:xfrm>
          <a:off x="253998" y="1721557"/>
          <a:ext cx="11684004" cy="4971110"/>
        </p:xfrm>
        <a:graphic>
          <a:graphicData uri="http://schemas.openxmlformats.org/drawingml/2006/table">
            <a:tbl>
              <a:tblPr>
                <a:tableStyleId>{3C2FFA5D-87B4-456A-9821-1D502468CF0F}</a:tableStyleId>
              </a:tblPr>
              <a:tblGrid>
                <a:gridCol w="733780"/>
                <a:gridCol w="2046111"/>
                <a:gridCol w="3062111"/>
                <a:gridCol w="1947334"/>
                <a:gridCol w="1947334"/>
                <a:gridCol w="1947334"/>
              </a:tblGrid>
              <a:tr h="465361">
                <a:tc gridSpan="6">
                  <a:txBody>
                    <a:bodyPr/>
                    <a:lstStyle/>
                    <a:p>
                      <a:pPr algn="ctr" fontAlgn="ctr"/>
                      <a:r>
                        <a:rPr lang="es-ES_tradnl" sz="2000" b="1" u="none" strike="noStrike" dirty="0" smtClean="0">
                          <a:solidFill>
                            <a:schemeClr val="bg1"/>
                          </a:solidFill>
                          <a:effectLst/>
                        </a:rPr>
                        <a:t>Municipio de </a:t>
                      </a:r>
                      <a:r>
                        <a:rPr lang="es-ES_tradnl" sz="2000" b="1" u="none" strike="noStrike" dirty="0" err="1" smtClean="0">
                          <a:solidFill>
                            <a:schemeClr val="bg1"/>
                          </a:solidFill>
                          <a:effectLst/>
                        </a:rPr>
                        <a:t>Mulegé</a:t>
                      </a:r>
                      <a:endParaRPr lang="es-ES_tradnl" sz="2000" b="1" i="0" u="none" strike="noStrike" dirty="0">
                        <a:solidFill>
                          <a:schemeClr val="bg1"/>
                        </a:solidFill>
                        <a:effectLst/>
                        <a:latin typeface="Calibri"/>
                      </a:endParaRPr>
                    </a:p>
                  </a:txBody>
                  <a:tcPr marL="12700" marR="12700" marT="12700" marB="0" anchor="ctr">
                    <a:solidFill>
                      <a:srgbClr val="002060"/>
                    </a:solidFill>
                  </a:tcPr>
                </a:tc>
                <a:tc hMerge="1">
                  <a:txBody>
                    <a:bodyPr/>
                    <a:lstStyle/>
                    <a:p>
                      <a:pPr algn="ctr" fontAlgn="ctr"/>
                      <a:endParaRPr lang="es-ES_tradnl" sz="2000" b="1" i="0" u="none" strike="noStrike" dirty="0">
                        <a:solidFill>
                          <a:srgbClr val="000000"/>
                        </a:solidFill>
                        <a:effectLst/>
                        <a:latin typeface="Calibri"/>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ctr"/>
                      <a:endParaRPr lang="es-ES_tradnl" sz="2000" b="1" i="0" u="none" strike="noStrike" dirty="0">
                        <a:solidFill>
                          <a:srgbClr val="000000"/>
                        </a:solidFill>
                        <a:effectLst/>
                        <a:latin typeface="Calibri"/>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ctr"/>
                      <a:endParaRPr lang="es-ES_tradnl" sz="2000" b="1" i="0" u="none" strike="noStrike" dirty="0">
                        <a:solidFill>
                          <a:srgbClr val="000000"/>
                        </a:solidFill>
                        <a:effectLst/>
                        <a:latin typeface="Calibri"/>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ctr"/>
                      <a:endParaRPr lang="es-ES_tradnl" sz="2000" b="1" i="0" u="none" strike="noStrike" dirty="0">
                        <a:solidFill>
                          <a:srgbClr val="000000"/>
                        </a:solidFill>
                        <a:effectLst/>
                        <a:latin typeface="Calibri"/>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ctr"/>
                      <a:endParaRPr lang="es-ES_tradnl" sz="2000" b="1" i="0" u="none" strike="noStrike" dirty="0">
                        <a:solidFill>
                          <a:srgbClr val="000000"/>
                        </a:solidFill>
                        <a:effectLst/>
                        <a:latin typeface="Calibri"/>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5361">
                <a:tc>
                  <a:txBody>
                    <a:bodyPr/>
                    <a:lstStyle/>
                    <a:p>
                      <a:pPr algn="ctr" fontAlgn="ctr"/>
                      <a:r>
                        <a:rPr lang="es-ES_tradnl" sz="2000" b="1" u="none" strike="noStrike" dirty="0">
                          <a:solidFill>
                            <a:srgbClr val="002060"/>
                          </a:solidFill>
                          <a:effectLst/>
                        </a:rPr>
                        <a:t>No.</a:t>
                      </a:r>
                      <a:endParaRPr lang="es-ES_tradnl" sz="2000" b="1" i="0" u="none" strike="noStrike" dirty="0">
                        <a:solidFill>
                          <a:srgbClr val="002060"/>
                        </a:solidFill>
                        <a:effectLst/>
                        <a:latin typeface="Calibri"/>
                      </a:endParaRPr>
                    </a:p>
                  </a:txBody>
                  <a:tcPr marL="12700" marR="12700" marT="12700" marB="0" anchor="ctr"/>
                </a:tc>
                <a:tc>
                  <a:txBody>
                    <a:bodyPr/>
                    <a:lstStyle/>
                    <a:p>
                      <a:pPr algn="ctr" fontAlgn="ctr"/>
                      <a:r>
                        <a:rPr lang="es-ES_tradnl" sz="2000" b="1" u="none" strike="noStrike" dirty="0">
                          <a:solidFill>
                            <a:srgbClr val="002060"/>
                          </a:solidFill>
                          <a:effectLst/>
                        </a:rPr>
                        <a:t>Fecha</a:t>
                      </a:r>
                      <a:endParaRPr lang="es-ES_tradnl" sz="2000" b="1" i="0" u="none" strike="noStrike" dirty="0">
                        <a:solidFill>
                          <a:srgbClr val="002060"/>
                        </a:solidFill>
                        <a:effectLst/>
                        <a:latin typeface="Calibri"/>
                      </a:endParaRPr>
                    </a:p>
                  </a:txBody>
                  <a:tcPr marL="12700" marR="12700" marT="12700" marB="0" anchor="ctr"/>
                </a:tc>
                <a:tc>
                  <a:txBody>
                    <a:bodyPr/>
                    <a:lstStyle/>
                    <a:p>
                      <a:pPr algn="ctr" fontAlgn="ctr"/>
                      <a:r>
                        <a:rPr lang="es-ES_tradnl" sz="2000" b="1" u="none" strike="noStrike" dirty="0" smtClean="0">
                          <a:solidFill>
                            <a:srgbClr val="002060"/>
                          </a:solidFill>
                          <a:effectLst/>
                        </a:rPr>
                        <a:t>Nombre</a:t>
                      </a:r>
                      <a:endParaRPr lang="es-ES_tradnl" sz="2000" b="1" i="0" u="none" strike="noStrike" dirty="0">
                        <a:solidFill>
                          <a:srgbClr val="002060"/>
                        </a:solidFill>
                        <a:effectLst/>
                        <a:latin typeface="Calibri"/>
                      </a:endParaRPr>
                    </a:p>
                  </a:txBody>
                  <a:tcPr marL="12700" marR="12700" marT="12700" marB="0" anchor="ctr"/>
                </a:tc>
                <a:tc>
                  <a:txBody>
                    <a:bodyPr/>
                    <a:lstStyle/>
                    <a:p>
                      <a:pPr algn="ctr" fontAlgn="ctr"/>
                      <a:r>
                        <a:rPr lang="es-ES_tradnl" sz="2000" b="1" u="none" strike="noStrike" dirty="0">
                          <a:solidFill>
                            <a:srgbClr val="002060"/>
                          </a:solidFill>
                          <a:effectLst/>
                        </a:rPr>
                        <a:t>Categoría</a:t>
                      </a:r>
                      <a:endParaRPr lang="es-ES_tradnl" sz="2000" b="1" i="0" u="none" strike="noStrike" dirty="0">
                        <a:solidFill>
                          <a:srgbClr val="002060"/>
                        </a:solidFill>
                        <a:effectLst/>
                        <a:latin typeface="Calibri"/>
                      </a:endParaRPr>
                    </a:p>
                  </a:txBody>
                  <a:tcPr marL="12700" marR="12700" marT="12700" marB="0" anchor="ctr"/>
                </a:tc>
                <a:tc>
                  <a:txBody>
                    <a:bodyPr/>
                    <a:lstStyle/>
                    <a:p>
                      <a:pPr algn="ctr" fontAlgn="ctr"/>
                      <a:r>
                        <a:rPr lang="es-ES_tradnl" sz="2000" b="1" u="none" strike="noStrike" dirty="0">
                          <a:solidFill>
                            <a:srgbClr val="002060"/>
                          </a:solidFill>
                          <a:effectLst/>
                        </a:rPr>
                        <a:t>Especie</a:t>
                      </a:r>
                      <a:endParaRPr lang="es-ES_tradnl" sz="2000" b="1" i="0" u="none" strike="noStrike" dirty="0">
                        <a:solidFill>
                          <a:srgbClr val="002060"/>
                        </a:solidFill>
                        <a:effectLst/>
                        <a:latin typeface="Calibri"/>
                      </a:endParaRPr>
                    </a:p>
                  </a:txBody>
                  <a:tcPr marL="12700" marR="12700" marT="12700" marB="0" anchor="ctr"/>
                </a:tc>
                <a:tc>
                  <a:txBody>
                    <a:bodyPr/>
                    <a:lstStyle/>
                    <a:p>
                      <a:pPr algn="ctr" fontAlgn="ctr"/>
                      <a:r>
                        <a:rPr lang="es-ES_tradnl" sz="2000" b="1" u="none" strike="noStrike" dirty="0">
                          <a:solidFill>
                            <a:srgbClr val="002060"/>
                          </a:solidFill>
                          <a:effectLst/>
                        </a:rPr>
                        <a:t>Comunidad</a:t>
                      </a:r>
                      <a:endParaRPr lang="es-ES_tradnl" sz="2000" b="1" i="0" u="none" strike="noStrike" dirty="0">
                        <a:solidFill>
                          <a:srgbClr val="002060"/>
                        </a:solidFill>
                        <a:effectLst/>
                        <a:latin typeface="Calibri"/>
                      </a:endParaRPr>
                    </a:p>
                  </a:txBody>
                  <a:tcPr marL="12700" marR="12700" marT="12700" marB="0" anchor="ctr"/>
                </a:tc>
              </a:tr>
              <a:tr h="465361">
                <a:tc>
                  <a:txBody>
                    <a:bodyPr/>
                    <a:lstStyle/>
                    <a:p>
                      <a:pPr algn="ctr" fontAlgn="ctr"/>
                      <a:r>
                        <a:rPr lang="es-ES_tradnl" sz="2000" u="none" strike="noStrike" dirty="0">
                          <a:solidFill>
                            <a:srgbClr val="002060"/>
                          </a:solidFill>
                          <a:effectLst/>
                        </a:rPr>
                        <a:t>1</a:t>
                      </a:r>
                      <a:endParaRPr lang="es-ES_tradnl" sz="2000" b="0" i="0" u="none" strike="noStrike" dirty="0">
                        <a:solidFill>
                          <a:srgbClr val="002060"/>
                        </a:solidFill>
                        <a:effectLst/>
                        <a:latin typeface="Calibri"/>
                      </a:endParaRPr>
                    </a:p>
                  </a:txBody>
                  <a:tcPr marL="12700" marR="12700" marT="12700" marB="0" anchor="ctr"/>
                </a:tc>
                <a:tc>
                  <a:txBody>
                    <a:bodyPr/>
                    <a:lstStyle/>
                    <a:p>
                      <a:pPr algn="ctr" fontAlgn="ctr"/>
                      <a:r>
                        <a:rPr lang="es-ES_tradnl" sz="2000" u="none" strike="noStrike" dirty="0">
                          <a:solidFill>
                            <a:srgbClr val="002060"/>
                          </a:solidFill>
                          <a:effectLst/>
                        </a:rPr>
                        <a:t>14 al 16 febrero</a:t>
                      </a:r>
                      <a:endParaRPr lang="es-ES_tradnl" sz="2000" b="0" i="0" u="none" strike="noStrike" dirty="0">
                        <a:solidFill>
                          <a:srgbClr val="002060"/>
                        </a:solidFill>
                        <a:effectLst/>
                        <a:latin typeface="Calibri"/>
                      </a:endParaRPr>
                    </a:p>
                  </a:txBody>
                  <a:tcPr marL="12700" marR="12700" marT="12700" marB="0" anchor="ctr"/>
                </a:tc>
                <a:tc>
                  <a:txBody>
                    <a:bodyPr/>
                    <a:lstStyle/>
                    <a:p>
                      <a:pPr algn="l" fontAlgn="ctr"/>
                      <a:r>
                        <a:rPr lang="es-ES_tradnl" sz="2000" u="none" strike="noStrike" dirty="0">
                          <a:solidFill>
                            <a:srgbClr val="002060"/>
                          </a:solidFill>
                          <a:effectLst/>
                        </a:rPr>
                        <a:t>La Jungla</a:t>
                      </a:r>
                      <a:endParaRPr lang="es-ES_tradnl" sz="2000" b="0" i="0" u="none" strike="noStrike" dirty="0">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Altamar</a:t>
                      </a:r>
                      <a:endParaRPr lang="es-ES_tradnl" sz="2000" b="0" i="0" u="none" strike="noStrike">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Dorado, Jurel</a:t>
                      </a:r>
                      <a:endParaRPr lang="es-ES_tradnl" sz="2000" b="0" i="0" u="none" strike="noStrike">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Mulegé</a:t>
                      </a:r>
                      <a:endParaRPr lang="es-ES_tradnl" sz="2000" b="0" i="0" u="none" strike="noStrike">
                        <a:solidFill>
                          <a:srgbClr val="002060"/>
                        </a:solidFill>
                        <a:effectLst/>
                        <a:latin typeface="Calibri"/>
                      </a:endParaRPr>
                    </a:p>
                  </a:txBody>
                  <a:tcPr marL="12700" marR="12700" marT="12700" marB="0" anchor="ctr"/>
                </a:tc>
              </a:tr>
              <a:tr h="465361">
                <a:tc>
                  <a:txBody>
                    <a:bodyPr/>
                    <a:lstStyle/>
                    <a:p>
                      <a:pPr algn="ctr" fontAlgn="ctr"/>
                      <a:r>
                        <a:rPr lang="es-ES_tradnl" sz="2000" u="none" strike="noStrike" dirty="0">
                          <a:solidFill>
                            <a:srgbClr val="002060"/>
                          </a:solidFill>
                          <a:effectLst/>
                        </a:rPr>
                        <a:t>13</a:t>
                      </a:r>
                      <a:endParaRPr lang="es-ES_tradnl" sz="2000" b="0" i="0" u="none" strike="noStrike" dirty="0">
                        <a:solidFill>
                          <a:srgbClr val="002060"/>
                        </a:solidFill>
                        <a:effectLst/>
                        <a:latin typeface="Calibri"/>
                      </a:endParaRPr>
                    </a:p>
                  </a:txBody>
                  <a:tcPr marL="12700" marR="12700" marT="12700" marB="0" anchor="ctr"/>
                </a:tc>
                <a:tc>
                  <a:txBody>
                    <a:bodyPr/>
                    <a:lstStyle/>
                    <a:p>
                      <a:pPr algn="ctr" fontAlgn="ctr"/>
                      <a:r>
                        <a:rPr lang="es-ES_tradnl" sz="2000" u="none" strike="noStrike" dirty="0">
                          <a:solidFill>
                            <a:srgbClr val="002060"/>
                          </a:solidFill>
                          <a:effectLst/>
                        </a:rPr>
                        <a:t>29 y 30 mayo</a:t>
                      </a:r>
                      <a:endParaRPr lang="es-ES_tradnl" sz="2000" b="0" i="0" u="none" strike="noStrike" dirty="0">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Isla San Marcos</a:t>
                      </a:r>
                      <a:endParaRPr lang="es-ES_tradnl" sz="2000" b="0" i="0" u="none" strike="noStrike">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Altamar</a:t>
                      </a:r>
                      <a:endParaRPr lang="es-ES_tradnl" sz="2000" b="0" i="0" u="none" strike="noStrike">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Libre</a:t>
                      </a:r>
                      <a:endParaRPr lang="es-ES_tradnl" sz="2000" b="0" i="0" u="none" strike="noStrike">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Isla San Marcos</a:t>
                      </a:r>
                      <a:endParaRPr lang="es-ES_tradnl" sz="2000" b="0" i="0" u="none" strike="noStrike">
                        <a:solidFill>
                          <a:srgbClr val="002060"/>
                        </a:solidFill>
                        <a:effectLst/>
                        <a:latin typeface="Calibri"/>
                      </a:endParaRPr>
                    </a:p>
                  </a:txBody>
                  <a:tcPr marL="12700" marR="12700" marT="12700" marB="0" anchor="ctr"/>
                </a:tc>
              </a:tr>
              <a:tr h="465361">
                <a:tc>
                  <a:txBody>
                    <a:bodyPr/>
                    <a:lstStyle/>
                    <a:p>
                      <a:pPr algn="ctr" fontAlgn="ctr"/>
                      <a:r>
                        <a:rPr lang="es-ES_tradnl" sz="2000" u="none" strike="noStrike" dirty="0">
                          <a:solidFill>
                            <a:srgbClr val="002060"/>
                          </a:solidFill>
                          <a:effectLst/>
                        </a:rPr>
                        <a:t>18</a:t>
                      </a:r>
                      <a:endParaRPr lang="es-ES_tradnl" sz="2000" b="0" i="0" u="none" strike="noStrike" dirty="0">
                        <a:solidFill>
                          <a:srgbClr val="002060"/>
                        </a:solidFill>
                        <a:effectLst/>
                        <a:latin typeface="Calibri"/>
                      </a:endParaRPr>
                    </a:p>
                  </a:txBody>
                  <a:tcPr marL="12700" marR="12700" marT="12700" marB="0" anchor="ctr"/>
                </a:tc>
                <a:tc>
                  <a:txBody>
                    <a:bodyPr/>
                    <a:lstStyle/>
                    <a:p>
                      <a:pPr algn="ctr" fontAlgn="ctr"/>
                      <a:r>
                        <a:rPr lang="es-ES_tradnl" sz="2000" u="none" strike="noStrike" dirty="0">
                          <a:solidFill>
                            <a:srgbClr val="002060"/>
                          </a:solidFill>
                          <a:effectLst/>
                        </a:rPr>
                        <a:t>19 al 21 junio</a:t>
                      </a:r>
                      <a:endParaRPr lang="es-ES_tradnl" sz="2000" b="0" i="0" u="none" strike="noStrike" dirty="0">
                        <a:solidFill>
                          <a:srgbClr val="002060"/>
                        </a:solidFill>
                        <a:effectLst/>
                        <a:latin typeface="Calibri"/>
                      </a:endParaRPr>
                    </a:p>
                  </a:txBody>
                  <a:tcPr marL="12700" marR="12700" marT="12700" marB="0" anchor="ctr"/>
                </a:tc>
                <a:tc>
                  <a:txBody>
                    <a:bodyPr/>
                    <a:lstStyle/>
                    <a:p>
                      <a:pPr algn="l" fontAlgn="ctr"/>
                      <a:r>
                        <a:rPr lang="es-ES_tradnl" sz="2000" u="none" strike="noStrike" dirty="0" err="1">
                          <a:solidFill>
                            <a:srgbClr val="002060"/>
                          </a:solidFill>
                          <a:effectLst/>
                        </a:rPr>
                        <a:t>Bulls</a:t>
                      </a:r>
                      <a:r>
                        <a:rPr lang="es-ES_tradnl" sz="2000" u="none" strike="noStrike" dirty="0">
                          <a:solidFill>
                            <a:srgbClr val="002060"/>
                          </a:solidFill>
                          <a:effectLst/>
                        </a:rPr>
                        <a:t> </a:t>
                      </a:r>
                      <a:r>
                        <a:rPr lang="es-ES_tradnl" sz="2000" u="none" strike="noStrike" dirty="0" err="1">
                          <a:solidFill>
                            <a:srgbClr val="002060"/>
                          </a:solidFill>
                          <a:effectLst/>
                        </a:rPr>
                        <a:t>Only</a:t>
                      </a:r>
                      <a:endParaRPr lang="es-ES_tradnl" sz="2000" b="0" i="0" u="none" strike="noStrike" dirty="0">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Altamar</a:t>
                      </a:r>
                      <a:endParaRPr lang="es-ES_tradnl" sz="2000" b="0" i="0" u="none" strike="noStrike">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Dorado</a:t>
                      </a:r>
                      <a:endParaRPr lang="es-ES_tradnl" sz="2000" b="0" i="0" u="none" strike="noStrike">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Punta Chivato</a:t>
                      </a:r>
                      <a:endParaRPr lang="es-ES_tradnl" sz="2000" b="0" i="0" u="none" strike="noStrike">
                        <a:solidFill>
                          <a:srgbClr val="002060"/>
                        </a:solidFill>
                        <a:effectLst/>
                        <a:latin typeface="Calibri"/>
                      </a:endParaRPr>
                    </a:p>
                  </a:txBody>
                  <a:tcPr marL="12700" marR="12700" marT="12700" marB="0" anchor="ctr"/>
                </a:tc>
              </a:tr>
              <a:tr h="465361">
                <a:tc>
                  <a:txBody>
                    <a:bodyPr/>
                    <a:lstStyle/>
                    <a:p>
                      <a:pPr algn="ctr" fontAlgn="ctr"/>
                      <a:r>
                        <a:rPr lang="es-ES_tradnl" sz="2000" u="none" strike="noStrike" dirty="0">
                          <a:solidFill>
                            <a:srgbClr val="002060"/>
                          </a:solidFill>
                          <a:effectLst/>
                        </a:rPr>
                        <a:t>19</a:t>
                      </a:r>
                      <a:endParaRPr lang="es-ES_tradnl" sz="2000" b="0" i="0" u="none" strike="noStrike" dirty="0">
                        <a:solidFill>
                          <a:srgbClr val="002060"/>
                        </a:solidFill>
                        <a:effectLst/>
                        <a:latin typeface="Calibri"/>
                      </a:endParaRPr>
                    </a:p>
                  </a:txBody>
                  <a:tcPr marL="12700" marR="12700" marT="12700" marB="0" anchor="ctr"/>
                </a:tc>
                <a:tc>
                  <a:txBody>
                    <a:bodyPr/>
                    <a:lstStyle/>
                    <a:p>
                      <a:pPr algn="ctr" fontAlgn="ctr"/>
                      <a:r>
                        <a:rPr lang="es-ES_tradnl" sz="2000" u="none" strike="noStrike" dirty="0">
                          <a:solidFill>
                            <a:srgbClr val="002060"/>
                          </a:solidFill>
                          <a:effectLst/>
                        </a:rPr>
                        <a:t>20 y 21 junio</a:t>
                      </a:r>
                      <a:endParaRPr lang="es-ES_tradnl" sz="2000" b="0" i="0" u="none" strike="noStrike" dirty="0">
                        <a:solidFill>
                          <a:srgbClr val="002060"/>
                        </a:solidFill>
                        <a:effectLst/>
                        <a:latin typeface="Calibri"/>
                      </a:endParaRPr>
                    </a:p>
                  </a:txBody>
                  <a:tcPr marL="12700" marR="12700" marT="12700" marB="0" anchor="ctr"/>
                </a:tc>
                <a:tc>
                  <a:txBody>
                    <a:bodyPr/>
                    <a:lstStyle/>
                    <a:p>
                      <a:pPr algn="l" fontAlgn="ctr"/>
                      <a:r>
                        <a:rPr lang="es-ES_tradnl" sz="2000" u="none" strike="noStrike" dirty="0">
                          <a:solidFill>
                            <a:srgbClr val="002060"/>
                          </a:solidFill>
                          <a:effectLst/>
                        </a:rPr>
                        <a:t>Día del Padre</a:t>
                      </a:r>
                      <a:endParaRPr lang="es-ES_tradnl" sz="2000" b="0" i="0" u="none" strike="noStrike" dirty="0">
                        <a:solidFill>
                          <a:srgbClr val="002060"/>
                        </a:solidFill>
                        <a:effectLst/>
                        <a:latin typeface="Calibri"/>
                      </a:endParaRPr>
                    </a:p>
                  </a:txBody>
                  <a:tcPr marL="12700" marR="12700" marT="12700" marB="0" anchor="ctr"/>
                </a:tc>
                <a:tc>
                  <a:txBody>
                    <a:bodyPr/>
                    <a:lstStyle/>
                    <a:p>
                      <a:pPr algn="l" fontAlgn="ctr"/>
                      <a:r>
                        <a:rPr lang="es-ES_tradnl" sz="2000" u="none" strike="noStrike" dirty="0">
                          <a:solidFill>
                            <a:srgbClr val="002060"/>
                          </a:solidFill>
                          <a:effectLst/>
                        </a:rPr>
                        <a:t>Altamar</a:t>
                      </a:r>
                      <a:endParaRPr lang="es-ES_tradnl" sz="2000" b="0" i="0" u="none" strike="noStrike" dirty="0">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Libre</a:t>
                      </a:r>
                      <a:endParaRPr lang="es-ES_tradnl" sz="2000" b="0" i="0" u="none" strike="noStrike">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Isla Natividad</a:t>
                      </a:r>
                      <a:endParaRPr lang="es-ES_tradnl" sz="2000" b="0" i="0" u="none" strike="noStrike">
                        <a:solidFill>
                          <a:srgbClr val="002060"/>
                        </a:solidFill>
                        <a:effectLst/>
                        <a:latin typeface="Calibri"/>
                      </a:endParaRPr>
                    </a:p>
                  </a:txBody>
                  <a:tcPr marL="12700" marR="12700" marT="12700" marB="0" anchor="ctr"/>
                </a:tc>
              </a:tr>
              <a:tr h="465361">
                <a:tc>
                  <a:txBody>
                    <a:bodyPr/>
                    <a:lstStyle/>
                    <a:p>
                      <a:pPr algn="ctr" fontAlgn="ctr"/>
                      <a:r>
                        <a:rPr lang="es-ES_tradnl" sz="2000" u="none" strike="noStrike" dirty="0">
                          <a:solidFill>
                            <a:srgbClr val="002060"/>
                          </a:solidFill>
                          <a:effectLst/>
                        </a:rPr>
                        <a:t>21</a:t>
                      </a:r>
                      <a:endParaRPr lang="es-ES_tradnl" sz="2000" b="0" i="0" u="none" strike="noStrike" dirty="0">
                        <a:solidFill>
                          <a:srgbClr val="002060"/>
                        </a:solidFill>
                        <a:effectLst/>
                        <a:latin typeface="Calibri"/>
                      </a:endParaRPr>
                    </a:p>
                  </a:txBody>
                  <a:tcPr marL="12700" marR="12700" marT="12700" marB="0" anchor="ctr"/>
                </a:tc>
                <a:tc>
                  <a:txBody>
                    <a:bodyPr/>
                    <a:lstStyle/>
                    <a:p>
                      <a:pPr algn="ctr" fontAlgn="t"/>
                      <a:r>
                        <a:rPr lang="es-ES_tradnl" sz="2000" u="none" strike="noStrike" dirty="0">
                          <a:solidFill>
                            <a:srgbClr val="002060"/>
                          </a:solidFill>
                          <a:effectLst/>
                        </a:rPr>
                        <a:t> </a:t>
                      </a:r>
                      <a:endParaRPr lang="es-ES_tradnl" sz="2000" b="0" i="0" u="none" strike="noStrike" dirty="0">
                        <a:solidFill>
                          <a:srgbClr val="002060"/>
                        </a:solidFill>
                        <a:effectLst/>
                        <a:latin typeface="Calibri"/>
                      </a:endParaRPr>
                    </a:p>
                  </a:txBody>
                  <a:tcPr marL="12700" marR="12700" marT="12700" marB="0"/>
                </a:tc>
                <a:tc>
                  <a:txBody>
                    <a:bodyPr/>
                    <a:lstStyle/>
                    <a:p>
                      <a:pPr algn="l" fontAlgn="ctr"/>
                      <a:r>
                        <a:rPr lang="es-ES_tradnl" sz="2000" u="none" strike="noStrike">
                          <a:solidFill>
                            <a:srgbClr val="002060"/>
                          </a:solidFill>
                          <a:effectLst/>
                        </a:rPr>
                        <a:t>Torneo de la Amistad</a:t>
                      </a:r>
                      <a:endParaRPr lang="es-ES_tradnl" sz="2000" b="0" i="0" u="none" strike="noStrike">
                        <a:solidFill>
                          <a:srgbClr val="002060"/>
                        </a:solidFill>
                        <a:effectLst/>
                        <a:latin typeface="Calibri"/>
                      </a:endParaRPr>
                    </a:p>
                  </a:txBody>
                  <a:tcPr marL="12700" marR="12700" marT="12700" marB="0" anchor="ctr"/>
                </a:tc>
                <a:tc>
                  <a:txBody>
                    <a:bodyPr/>
                    <a:lstStyle/>
                    <a:p>
                      <a:pPr algn="l" fontAlgn="t"/>
                      <a:r>
                        <a:rPr lang="es-ES_tradnl" sz="2000" u="none" strike="noStrike" dirty="0">
                          <a:solidFill>
                            <a:srgbClr val="002060"/>
                          </a:solidFill>
                          <a:effectLst/>
                        </a:rPr>
                        <a:t> </a:t>
                      </a:r>
                      <a:endParaRPr lang="es-ES_tradnl" sz="2000" b="0" i="0" u="none" strike="noStrike" dirty="0">
                        <a:solidFill>
                          <a:srgbClr val="002060"/>
                        </a:solidFill>
                        <a:effectLst/>
                        <a:latin typeface="Calibri"/>
                      </a:endParaRPr>
                    </a:p>
                  </a:txBody>
                  <a:tcPr marL="12700" marR="12700" marT="12700" marB="0"/>
                </a:tc>
                <a:tc>
                  <a:txBody>
                    <a:bodyPr/>
                    <a:lstStyle/>
                    <a:p>
                      <a:pPr algn="l" fontAlgn="t"/>
                      <a:r>
                        <a:rPr lang="es-ES_tradnl" sz="2000" u="none" strike="noStrike">
                          <a:solidFill>
                            <a:srgbClr val="002060"/>
                          </a:solidFill>
                          <a:effectLst/>
                        </a:rPr>
                        <a:t> </a:t>
                      </a:r>
                      <a:endParaRPr lang="es-ES_tradnl" sz="2000" b="0" i="0" u="none" strike="noStrike">
                        <a:solidFill>
                          <a:srgbClr val="002060"/>
                        </a:solidFill>
                        <a:effectLst/>
                        <a:latin typeface="Calibri"/>
                      </a:endParaRPr>
                    </a:p>
                  </a:txBody>
                  <a:tcPr marL="12700" marR="12700" marT="12700" marB="0"/>
                </a:tc>
                <a:tc>
                  <a:txBody>
                    <a:bodyPr/>
                    <a:lstStyle/>
                    <a:p>
                      <a:pPr algn="l" fontAlgn="ctr"/>
                      <a:r>
                        <a:rPr lang="es-ES_tradnl" sz="2000" u="none" strike="noStrike">
                          <a:solidFill>
                            <a:srgbClr val="002060"/>
                          </a:solidFill>
                          <a:effectLst/>
                        </a:rPr>
                        <a:t>Punta Eugenia</a:t>
                      </a:r>
                      <a:endParaRPr lang="es-ES_tradnl" sz="2000" b="0" i="0" u="none" strike="noStrike">
                        <a:solidFill>
                          <a:srgbClr val="002060"/>
                        </a:solidFill>
                        <a:effectLst/>
                        <a:latin typeface="Calibri"/>
                      </a:endParaRPr>
                    </a:p>
                  </a:txBody>
                  <a:tcPr marL="12700" marR="12700" marT="12700" marB="0" anchor="ctr"/>
                </a:tc>
              </a:tr>
              <a:tr h="465361">
                <a:tc>
                  <a:txBody>
                    <a:bodyPr/>
                    <a:lstStyle/>
                    <a:p>
                      <a:pPr algn="ctr" fontAlgn="ctr"/>
                      <a:r>
                        <a:rPr lang="es-ES_tradnl" sz="2000" u="none" strike="noStrike" dirty="0">
                          <a:solidFill>
                            <a:srgbClr val="002060"/>
                          </a:solidFill>
                          <a:effectLst/>
                        </a:rPr>
                        <a:t>26</a:t>
                      </a:r>
                      <a:endParaRPr lang="es-ES_tradnl" sz="2000" b="0" i="0" u="none" strike="noStrike" dirty="0">
                        <a:solidFill>
                          <a:srgbClr val="002060"/>
                        </a:solidFill>
                        <a:effectLst/>
                        <a:latin typeface="Calibri"/>
                      </a:endParaRPr>
                    </a:p>
                  </a:txBody>
                  <a:tcPr marL="12700" marR="12700" marT="12700" marB="0" anchor="ctr"/>
                </a:tc>
                <a:tc>
                  <a:txBody>
                    <a:bodyPr/>
                    <a:lstStyle/>
                    <a:p>
                      <a:pPr algn="ctr" fontAlgn="ctr"/>
                      <a:r>
                        <a:rPr lang="es-ES_tradnl" sz="2000" u="none" strike="noStrike" dirty="0">
                          <a:solidFill>
                            <a:srgbClr val="002060"/>
                          </a:solidFill>
                          <a:effectLst/>
                        </a:rPr>
                        <a:t>18 y 19 julio</a:t>
                      </a:r>
                      <a:endParaRPr lang="es-ES_tradnl" sz="2000" b="0" i="0" u="none" strike="noStrike" dirty="0">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Californiano</a:t>
                      </a:r>
                      <a:endParaRPr lang="es-ES_tradnl" sz="2000" b="0" i="0" u="none" strike="noStrike">
                        <a:solidFill>
                          <a:srgbClr val="002060"/>
                        </a:solidFill>
                        <a:effectLst/>
                        <a:latin typeface="Calibri"/>
                      </a:endParaRPr>
                    </a:p>
                  </a:txBody>
                  <a:tcPr marL="12700" marR="12700" marT="12700" marB="0" anchor="ctr"/>
                </a:tc>
                <a:tc>
                  <a:txBody>
                    <a:bodyPr/>
                    <a:lstStyle/>
                    <a:p>
                      <a:pPr algn="l" fontAlgn="ctr"/>
                      <a:r>
                        <a:rPr lang="es-ES_tradnl" sz="2000" u="none" strike="noStrike" dirty="0">
                          <a:solidFill>
                            <a:srgbClr val="002060"/>
                          </a:solidFill>
                          <a:effectLst/>
                        </a:rPr>
                        <a:t>Altamar</a:t>
                      </a:r>
                      <a:endParaRPr lang="es-ES_tradnl" sz="2000" b="0" i="0" u="none" strike="noStrike" dirty="0">
                        <a:solidFill>
                          <a:srgbClr val="002060"/>
                        </a:solidFill>
                        <a:effectLst/>
                        <a:latin typeface="Calibri"/>
                      </a:endParaRPr>
                    </a:p>
                  </a:txBody>
                  <a:tcPr marL="12700" marR="12700" marT="12700" marB="0" anchor="ctr"/>
                </a:tc>
                <a:tc>
                  <a:txBody>
                    <a:bodyPr/>
                    <a:lstStyle/>
                    <a:p>
                      <a:pPr algn="l" fontAlgn="ctr"/>
                      <a:r>
                        <a:rPr lang="es-ES_tradnl" sz="2000" u="none" strike="noStrike" dirty="0">
                          <a:solidFill>
                            <a:srgbClr val="002060"/>
                          </a:solidFill>
                          <a:effectLst/>
                        </a:rPr>
                        <a:t>Jurel y Calicó</a:t>
                      </a:r>
                      <a:endParaRPr lang="es-ES_tradnl" sz="2000" b="0" i="0" u="none" strike="noStrike" dirty="0">
                        <a:solidFill>
                          <a:srgbClr val="002060"/>
                        </a:solidFill>
                        <a:effectLst/>
                        <a:latin typeface="Calibri"/>
                      </a:endParaRPr>
                    </a:p>
                  </a:txBody>
                  <a:tcPr marL="12700" marR="12700" marT="12700" marB="0" anchor="ctr"/>
                </a:tc>
                <a:tc>
                  <a:txBody>
                    <a:bodyPr/>
                    <a:lstStyle/>
                    <a:p>
                      <a:pPr algn="l" fontAlgn="ctr"/>
                      <a:r>
                        <a:rPr lang="es-ES_tradnl" sz="2000" u="none" strike="noStrike" dirty="0">
                          <a:solidFill>
                            <a:srgbClr val="002060"/>
                          </a:solidFill>
                          <a:effectLst/>
                        </a:rPr>
                        <a:t>Bahía Asunción</a:t>
                      </a:r>
                      <a:endParaRPr lang="es-ES_tradnl" sz="2000" b="0" i="0" u="none" strike="noStrike" dirty="0">
                        <a:solidFill>
                          <a:srgbClr val="002060"/>
                        </a:solidFill>
                        <a:effectLst/>
                        <a:latin typeface="Calibri"/>
                      </a:endParaRPr>
                    </a:p>
                  </a:txBody>
                  <a:tcPr marL="12700" marR="12700" marT="12700" marB="0" anchor="ctr"/>
                </a:tc>
              </a:tr>
              <a:tr h="465361">
                <a:tc>
                  <a:txBody>
                    <a:bodyPr/>
                    <a:lstStyle/>
                    <a:p>
                      <a:pPr algn="ctr" fontAlgn="ctr"/>
                      <a:r>
                        <a:rPr lang="es-ES_tradnl" sz="2000" u="none" strike="noStrike" dirty="0">
                          <a:solidFill>
                            <a:srgbClr val="002060"/>
                          </a:solidFill>
                          <a:effectLst/>
                        </a:rPr>
                        <a:t>34</a:t>
                      </a:r>
                      <a:endParaRPr lang="es-ES_tradnl" sz="2000" b="0" i="0" u="none" strike="noStrike" dirty="0">
                        <a:solidFill>
                          <a:srgbClr val="002060"/>
                        </a:solidFill>
                        <a:effectLst/>
                        <a:latin typeface="Calibri"/>
                      </a:endParaRPr>
                    </a:p>
                  </a:txBody>
                  <a:tcPr marL="12700" marR="12700" marT="12700" marB="0" anchor="ctr"/>
                </a:tc>
                <a:tc>
                  <a:txBody>
                    <a:bodyPr/>
                    <a:lstStyle/>
                    <a:p>
                      <a:pPr algn="ctr" fontAlgn="ctr"/>
                      <a:r>
                        <a:rPr lang="es-ES_tradnl" sz="2000" u="none" strike="noStrike" dirty="0">
                          <a:solidFill>
                            <a:srgbClr val="002060"/>
                          </a:solidFill>
                          <a:effectLst/>
                        </a:rPr>
                        <a:t>07 y 08 septiembre</a:t>
                      </a:r>
                      <a:endParaRPr lang="es-ES_tradnl" sz="2000" b="0" i="0" u="none" strike="noStrike" dirty="0">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Día de La Virgen</a:t>
                      </a:r>
                      <a:endParaRPr lang="es-ES_tradnl" sz="2000" b="0" i="0" u="none" strike="noStrike">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Altamar</a:t>
                      </a:r>
                      <a:endParaRPr lang="es-ES_tradnl" sz="2000" b="0" i="0" u="none" strike="noStrike">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Jurel</a:t>
                      </a:r>
                      <a:endParaRPr lang="es-ES_tradnl" sz="2000" b="0" i="0" u="none" strike="noStrike">
                        <a:solidFill>
                          <a:srgbClr val="002060"/>
                        </a:solidFill>
                        <a:effectLst/>
                        <a:latin typeface="Calibri"/>
                      </a:endParaRPr>
                    </a:p>
                  </a:txBody>
                  <a:tcPr marL="12700" marR="12700" marT="12700" marB="0" anchor="ctr"/>
                </a:tc>
                <a:tc>
                  <a:txBody>
                    <a:bodyPr/>
                    <a:lstStyle/>
                    <a:p>
                      <a:pPr algn="l" fontAlgn="ctr"/>
                      <a:r>
                        <a:rPr lang="es-ES_tradnl" sz="2000" u="none" strike="noStrike" dirty="0">
                          <a:solidFill>
                            <a:srgbClr val="002060"/>
                          </a:solidFill>
                          <a:effectLst/>
                        </a:rPr>
                        <a:t>Isla Natividad</a:t>
                      </a:r>
                      <a:endParaRPr lang="es-ES_tradnl" sz="2000" b="0" i="0" u="none" strike="noStrike" dirty="0">
                        <a:solidFill>
                          <a:srgbClr val="002060"/>
                        </a:solidFill>
                        <a:effectLst/>
                        <a:latin typeface="Calibri"/>
                      </a:endParaRPr>
                    </a:p>
                  </a:txBody>
                  <a:tcPr marL="12700" marR="12700" marT="12700" marB="0" anchor="ctr"/>
                </a:tc>
              </a:tr>
              <a:tr h="465361">
                <a:tc>
                  <a:txBody>
                    <a:bodyPr/>
                    <a:lstStyle/>
                    <a:p>
                      <a:pPr algn="ctr" fontAlgn="ctr"/>
                      <a:r>
                        <a:rPr lang="es-ES_tradnl" sz="2000" u="none" strike="noStrike" dirty="0">
                          <a:solidFill>
                            <a:srgbClr val="002060"/>
                          </a:solidFill>
                          <a:effectLst/>
                        </a:rPr>
                        <a:t>35</a:t>
                      </a:r>
                      <a:endParaRPr lang="es-ES_tradnl" sz="2000" b="0" i="0" u="none" strike="noStrike" dirty="0">
                        <a:solidFill>
                          <a:srgbClr val="002060"/>
                        </a:solidFill>
                        <a:effectLst/>
                        <a:latin typeface="Calibri"/>
                      </a:endParaRPr>
                    </a:p>
                  </a:txBody>
                  <a:tcPr marL="12700" marR="12700" marT="12700" marB="0" anchor="ctr"/>
                </a:tc>
                <a:tc>
                  <a:txBody>
                    <a:bodyPr/>
                    <a:lstStyle/>
                    <a:p>
                      <a:pPr algn="ctr" fontAlgn="t"/>
                      <a:r>
                        <a:rPr lang="es-ES_tradnl" sz="2000" u="none" strike="noStrike" dirty="0">
                          <a:solidFill>
                            <a:srgbClr val="002060"/>
                          </a:solidFill>
                          <a:effectLst/>
                        </a:rPr>
                        <a:t> </a:t>
                      </a:r>
                      <a:endParaRPr lang="es-ES_tradnl" sz="2000" b="0" i="0" u="none" strike="noStrike" dirty="0">
                        <a:solidFill>
                          <a:srgbClr val="002060"/>
                        </a:solidFill>
                        <a:effectLst/>
                        <a:latin typeface="Calibri"/>
                      </a:endParaRPr>
                    </a:p>
                  </a:txBody>
                  <a:tcPr marL="12700" marR="12700" marT="12700" marB="0"/>
                </a:tc>
                <a:tc>
                  <a:txBody>
                    <a:bodyPr/>
                    <a:lstStyle/>
                    <a:p>
                      <a:pPr algn="l" fontAlgn="ctr"/>
                      <a:r>
                        <a:rPr lang="es-ES_tradnl" sz="2000" u="none" strike="noStrike">
                          <a:solidFill>
                            <a:srgbClr val="002060"/>
                          </a:solidFill>
                          <a:effectLst/>
                        </a:rPr>
                        <a:t>Punta Abreojos</a:t>
                      </a:r>
                      <a:endParaRPr lang="es-ES_tradnl" sz="2000" b="0" i="0" u="none" strike="noStrike">
                        <a:solidFill>
                          <a:srgbClr val="002060"/>
                        </a:solidFill>
                        <a:effectLst/>
                        <a:latin typeface="Calibri"/>
                      </a:endParaRPr>
                    </a:p>
                  </a:txBody>
                  <a:tcPr marL="12700" marR="12700" marT="12700" marB="0" anchor="ctr"/>
                </a:tc>
                <a:tc>
                  <a:txBody>
                    <a:bodyPr/>
                    <a:lstStyle/>
                    <a:p>
                      <a:pPr algn="l" fontAlgn="t"/>
                      <a:r>
                        <a:rPr lang="es-ES_tradnl" sz="2000" u="none" strike="noStrike">
                          <a:solidFill>
                            <a:srgbClr val="002060"/>
                          </a:solidFill>
                          <a:effectLst/>
                        </a:rPr>
                        <a:t> </a:t>
                      </a:r>
                      <a:endParaRPr lang="es-ES_tradnl" sz="2000" b="0" i="0" u="none" strike="noStrike">
                        <a:solidFill>
                          <a:srgbClr val="002060"/>
                        </a:solidFill>
                        <a:effectLst/>
                        <a:latin typeface="Calibri"/>
                      </a:endParaRPr>
                    </a:p>
                  </a:txBody>
                  <a:tcPr marL="12700" marR="12700" marT="12700" marB="0"/>
                </a:tc>
                <a:tc>
                  <a:txBody>
                    <a:bodyPr/>
                    <a:lstStyle/>
                    <a:p>
                      <a:pPr algn="l" fontAlgn="t"/>
                      <a:r>
                        <a:rPr lang="es-ES_tradnl" sz="2000" u="none" strike="noStrike">
                          <a:solidFill>
                            <a:srgbClr val="002060"/>
                          </a:solidFill>
                          <a:effectLst/>
                        </a:rPr>
                        <a:t> </a:t>
                      </a:r>
                      <a:endParaRPr lang="es-ES_tradnl" sz="2000" b="0" i="0" u="none" strike="noStrike">
                        <a:solidFill>
                          <a:srgbClr val="002060"/>
                        </a:solidFill>
                        <a:effectLst/>
                        <a:latin typeface="Calibri"/>
                      </a:endParaRPr>
                    </a:p>
                  </a:txBody>
                  <a:tcPr marL="12700" marR="12700" marT="12700" marB="0"/>
                </a:tc>
                <a:tc>
                  <a:txBody>
                    <a:bodyPr/>
                    <a:lstStyle/>
                    <a:p>
                      <a:pPr algn="l" fontAlgn="ctr"/>
                      <a:r>
                        <a:rPr lang="es-ES_tradnl" sz="2000" u="none" strike="noStrike" dirty="0">
                          <a:solidFill>
                            <a:srgbClr val="002060"/>
                          </a:solidFill>
                          <a:effectLst/>
                        </a:rPr>
                        <a:t>Punta Abreojos</a:t>
                      </a:r>
                      <a:endParaRPr lang="es-ES_tradnl" sz="2000" b="0" i="0" u="none" strike="noStrike" dirty="0">
                        <a:solidFill>
                          <a:srgbClr val="002060"/>
                        </a:solidFill>
                        <a:effectLst/>
                        <a:latin typeface="Calibri"/>
                      </a:endParaRPr>
                    </a:p>
                  </a:txBody>
                  <a:tcPr marL="12700" marR="12700" marT="12700" marB="0" anchor="ctr"/>
                </a:tc>
              </a:tr>
              <a:tr h="256751">
                <a:tc>
                  <a:txBody>
                    <a:bodyPr/>
                    <a:lstStyle/>
                    <a:p>
                      <a:pPr algn="ctr" fontAlgn="ctr"/>
                      <a:r>
                        <a:rPr lang="es-ES_tradnl" sz="2000" u="none" strike="noStrike" dirty="0">
                          <a:solidFill>
                            <a:srgbClr val="002060"/>
                          </a:solidFill>
                          <a:effectLst/>
                        </a:rPr>
                        <a:t>51</a:t>
                      </a:r>
                      <a:endParaRPr lang="es-ES_tradnl" sz="2000" b="0" i="0" u="none" strike="noStrike" dirty="0">
                        <a:solidFill>
                          <a:srgbClr val="002060"/>
                        </a:solidFill>
                        <a:effectLst/>
                        <a:latin typeface="Calibri"/>
                      </a:endParaRPr>
                    </a:p>
                  </a:txBody>
                  <a:tcPr marL="12700" marR="12700" marT="12700" marB="0" anchor="ctr"/>
                </a:tc>
                <a:tc>
                  <a:txBody>
                    <a:bodyPr/>
                    <a:lstStyle/>
                    <a:p>
                      <a:pPr algn="ctr" fontAlgn="t"/>
                      <a:r>
                        <a:rPr lang="es-ES_tradnl" sz="2000" u="none" strike="noStrike" dirty="0">
                          <a:solidFill>
                            <a:srgbClr val="002060"/>
                          </a:solidFill>
                          <a:effectLst/>
                        </a:rPr>
                        <a:t> </a:t>
                      </a:r>
                      <a:endParaRPr lang="es-ES_tradnl" sz="2000" b="0" i="0" u="none" strike="noStrike" dirty="0">
                        <a:solidFill>
                          <a:srgbClr val="002060"/>
                        </a:solidFill>
                        <a:effectLst/>
                        <a:latin typeface="Calibri"/>
                      </a:endParaRPr>
                    </a:p>
                  </a:txBody>
                  <a:tcPr marL="12700" marR="12700" marT="12700" marB="0"/>
                </a:tc>
                <a:tc>
                  <a:txBody>
                    <a:bodyPr/>
                    <a:lstStyle/>
                    <a:p>
                      <a:pPr algn="l" fontAlgn="ctr"/>
                      <a:r>
                        <a:rPr lang="es-ES_tradnl" sz="2000" u="none" strike="noStrike">
                          <a:solidFill>
                            <a:srgbClr val="002060"/>
                          </a:solidFill>
                          <a:effectLst/>
                        </a:rPr>
                        <a:t>La Bocana</a:t>
                      </a:r>
                      <a:endParaRPr lang="es-ES_tradnl" sz="2000" b="0" i="0" u="none" strike="noStrike">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Altamar</a:t>
                      </a:r>
                      <a:endParaRPr lang="es-ES_tradnl" sz="2000" b="0" i="0" u="none" strike="noStrike">
                        <a:solidFill>
                          <a:srgbClr val="002060"/>
                        </a:solidFill>
                        <a:effectLst/>
                        <a:latin typeface="Calibri"/>
                      </a:endParaRPr>
                    </a:p>
                  </a:txBody>
                  <a:tcPr marL="12700" marR="12700" marT="12700" marB="0" anchor="ctr"/>
                </a:tc>
                <a:tc>
                  <a:txBody>
                    <a:bodyPr/>
                    <a:lstStyle/>
                    <a:p>
                      <a:pPr algn="l" fontAlgn="t"/>
                      <a:r>
                        <a:rPr lang="es-ES_tradnl" sz="2000" u="none" strike="noStrike">
                          <a:solidFill>
                            <a:srgbClr val="002060"/>
                          </a:solidFill>
                          <a:effectLst/>
                        </a:rPr>
                        <a:t> </a:t>
                      </a:r>
                      <a:endParaRPr lang="es-ES_tradnl" sz="2000" b="0" i="0" u="none" strike="noStrike">
                        <a:solidFill>
                          <a:srgbClr val="002060"/>
                        </a:solidFill>
                        <a:effectLst/>
                        <a:latin typeface="Calibri"/>
                      </a:endParaRPr>
                    </a:p>
                  </a:txBody>
                  <a:tcPr marL="12700" marR="12700" marT="12700" marB="0"/>
                </a:tc>
                <a:tc>
                  <a:txBody>
                    <a:bodyPr/>
                    <a:lstStyle/>
                    <a:p>
                      <a:pPr algn="l" fontAlgn="ctr"/>
                      <a:r>
                        <a:rPr lang="es-ES_tradnl" sz="2000" u="none" strike="noStrike" dirty="0">
                          <a:solidFill>
                            <a:srgbClr val="002060"/>
                          </a:solidFill>
                          <a:effectLst/>
                        </a:rPr>
                        <a:t>La Bocana</a:t>
                      </a:r>
                      <a:endParaRPr lang="es-ES_tradnl" sz="2000" b="0" i="0" u="none" strike="noStrike" dirty="0">
                        <a:solidFill>
                          <a:srgbClr val="002060"/>
                        </a:solidFill>
                        <a:effectLst/>
                        <a:latin typeface="Calibri"/>
                      </a:endParaRPr>
                    </a:p>
                  </a:txBody>
                  <a:tcPr marL="12700" marR="12700" marT="12700" marB="0" anchor="ctr"/>
                </a:tc>
              </a:tr>
            </a:tbl>
          </a:graphicData>
        </a:graphic>
      </p:graphicFrame>
    </p:spTree>
    <p:extLst>
      <p:ext uri="{BB962C8B-B14F-4D97-AF65-F5344CB8AC3E}">
        <p14:creationId xmlns:p14="http://schemas.microsoft.com/office/powerpoint/2010/main" val="32365908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CuadroTexto 1"/>
          <p:cNvSpPr txBox="1"/>
          <p:nvPr/>
        </p:nvSpPr>
        <p:spPr>
          <a:xfrm>
            <a:off x="1735670" y="1128891"/>
            <a:ext cx="8725466" cy="523220"/>
          </a:xfrm>
          <a:prstGeom prst="rect">
            <a:avLst/>
          </a:prstGeom>
          <a:noFill/>
        </p:spPr>
        <p:txBody>
          <a:bodyPr wrap="none" rtlCol="0">
            <a:spAutoFit/>
          </a:bodyPr>
          <a:lstStyle/>
          <a:p>
            <a:r>
              <a:rPr lang="es-MX" sz="2800" b="1" dirty="0">
                <a:solidFill>
                  <a:srgbClr val="002060"/>
                </a:solidFill>
              </a:rPr>
              <a:t>CALENDARIO: TORNEOS DE PESCA DEPORTIVA </a:t>
            </a:r>
            <a:r>
              <a:rPr lang="es-MX" sz="2800" b="1" dirty="0" smtClean="0">
                <a:solidFill>
                  <a:srgbClr val="002060"/>
                </a:solidFill>
              </a:rPr>
              <a:t>DE ORILLA</a:t>
            </a:r>
            <a:endParaRPr lang="es-ES_tradnl" sz="2800" dirty="0">
              <a:solidFill>
                <a:srgbClr val="002060"/>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534295382"/>
              </p:ext>
            </p:extLst>
          </p:nvPr>
        </p:nvGraphicFramePr>
        <p:xfrm>
          <a:off x="296328" y="1832421"/>
          <a:ext cx="11599338" cy="4736205"/>
        </p:xfrm>
        <a:graphic>
          <a:graphicData uri="http://schemas.openxmlformats.org/drawingml/2006/table">
            <a:tbl>
              <a:tblPr>
                <a:tableStyleId>{3C2FFA5D-87B4-456A-9821-1D502468CF0F}</a:tableStyleId>
              </a:tblPr>
              <a:tblGrid>
                <a:gridCol w="1143005"/>
                <a:gridCol w="1707445"/>
                <a:gridCol w="2949219"/>
                <a:gridCol w="1933223"/>
                <a:gridCol w="1933223"/>
                <a:gridCol w="1933223"/>
              </a:tblGrid>
              <a:tr h="544591">
                <a:tc gridSpan="6">
                  <a:txBody>
                    <a:bodyPr/>
                    <a:lstStyle/>
                    <a:p>
                      <a:pPr algn="ctr" fontAlgn="ctr"/>
                      <a:r>
                        <a:rPr lang="es-ES_tradnl" sz="2000" b="1" u="none" strike="noStrike" dirty="0" smtClean="0">
                          <a:solidFill>
                            <a:schemeClr val="bg1"/>
                          </a:solidFill>
                          <a:effectLst/>
                        </a:rPr>
                        <a:t>Municipio</a:t>
                      </a:r>
                      <a:r>
                        <a:rPr lang="es-ES_tradnl" sz="2000" b="1" u="none" strike="noStrike" baseline="0" dirty="0" smtClean="0">
                          <a:solidFill>
                            <a:schemeClr val="bg1"/>
                          </a:solidFill>
                          <a:effectLst/>
                        </a:rPr>
                        <a:t> de </a:t>
                      </a:r>
                      <a:r>
                        <a:rPr lang="es-ES_tradnl" sz="2000" b="1" u="none" strike="noStrike" baseline="0" dirty="0" err="1" smtClean="0">
                          <a:solidFill>
                            <a:schemeClr val="bg1"/>
                          </a:solidFill>
                          <a:effectLst/>
                        </a:rPr>
                        <a:t>Mulegé</a:t>
                      </a:r>
                      <a:endParaRPr lang="es-ES_tradnl" sz="2000" b="1" i="0" u="none" strike="noStrike" dirty="0">
                        <a:solidFill>
                          <a:schemeClr val="bg1"/>
                        </a:solidFill>
                        <a:effectLst/>
                        <a:latin typeface="Calibri"/>
                      </a:endParaRPr>
                    </a:p>
                  </a:txBody>
                  <a:tcPr marL="12700" marR="12700" marT="12700" marB="0" anchor="ctr">
                    <a:solidFill>
                      <a:srgbClr val="002060"/>
                    </a:solidFill>
                  </a:tcPr>
                </a:tc>
                <a:tc hMerge="1">
                  <a:txBody>
                    <a:bodyPr/>
                    <a:lstStyle/>
                    <a:p>
                      <a:pPr algn="l" fontAlgn="ctr"/>
                      <a:endParaRPr lang="es-ES_tradnl" sz="1100" b="1" i="0" u="none" strike="noStrike" dirty="0">
                        <a:solidFill>
                          <a:srgbClr val="000000"/>
                        </a:solidFill>
                        <a:effectLst/>
                        <a:latin typeface="Calibri"/>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ctr"/>
                      <a:endParaRPr lang="es-ES_tradnl" sz="1100" b="1" i="0" u="none" strike="noStrike" dirty="0">
                        <a:solidFill>
                          <a:srgbClr val="000000"/>
                        </a:solidFill>
                        <a:effectLst/>
                        <a:latin typeface="Calibri"/>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ctr"/>
                      <a:endParaRPr lang="es-ES_tradnl" sz="1100" b="1" i="0" u="none" strike="noStrike" dirty="0">
                        <a:solidFill>
                          <a:srgbClr val="000000"/>
                        </a:solidFill>
                        <a:effectLst/>
                        <a:latin typeface="Calibri"/>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ctr"/>
                      <a:endParaRPr lang="es-ES_tradnl" sz="1100" b="1" i="0" u="none" strike="noStrike" dirty="0">
                        <a:solidFill>
                          <a:srgbClr val="000000"/>
                        </a:solidFill>
                        <a:effectLst/>
                        <a:latin typeface="Calibri"/>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ctr"/>
                      <a:endParaRPr lang="es-ES_tradnl" sz="1100" b="1" i="0" u="none" strike="noStrike" dirty="0">
                        <a:solidFill>
                          <a:srgbClr val="000000"/>
                        </a:solidFill>
                        <a:effectLst/>
                        <a:latin typeface="Calibri"/>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4591">
                <a:tc>
                  <a:txBody>
                    <a:bodyPr/>
                    <a:lstStyle/>
                    <a:p>
                      <a:pPr algn="ctr" fontAlgn="ctr"/>
                      <a:r>
                        <a:rPr lang="es-ES_tradnl" sz="2000" b="1" u="none" strike="noStrike" dirty="0">
                          <a:solidFill>
                            <a:srgbClr val="002060"/>
                          </a:solidFill>
                          <a:effectLst/>
                        </a:rPr>
                        <a:t>No.</a:t>
                      </a:r>
                      <a:endParaRPr lang="es-ES_tradnl" sz="2000" b="1" i="0" u="none" strike="noStrike" dirty="0">
                        <a:solidFill>
                          <a:srgbClr val="002060"/>
                        </a:solidFill>
                        <a:effectLst/>
                        <a:latin typeface="Calibri"/>
                      </a:endParaRPr>
                    </a:p>
                  </a:txBody>
                  <a:tcPr marL="12700" marR="12700" marT="12700" marB="0" anchor="ctr"/>
                </a:tc>
                <a:tc>
                  <a:txBody>
                    <a:bodyPr/>
                    <a:lstStyle/>
                    <a:p>
                      <a:pPr algn="ctr" fontAlgn="ctr"/>
                      <a:r>
                        <a:rPr lang="es-ES_tradnl" sz="2000" b="1" u="none" strike="noStrike" dirty="0">
                          <a:solidFill>
                            <a:srgbClr val="002060"/>
                          </a:solidFill>
                          <a:effectLst/>
                        </a:rPr>
                        <a:t>Fecha</a:t>
                      </a:r>
                      <a:endParaRPr lang="es-ES_tradnl" sz="2000" b="1" i="0" u="none" strike="noStrike" dirty="0">
                        <a:solidFill>
                          <a:srgbClr val="002060"/>
                        </a:solidFill>
                        <a:effectLst/>
                        <a:latin typeface="Calibri"/>
                      </a:endParaRPr>
                    </a:p>
                  </a:txBody>
                  <a:tcPr marL="12700" marR="12700" marT="12700" marB="0" anchor="ctr"/>
                </a:tc>
                <a:tc>
                  <a:txBody>
                    <a:bodyPr/>
                    <a:lstStyle/>
                    <a:p>
                      <a:pPr algn="ctr" fontAlgn="ctr"/>
                      <a:r>
                        <a:rPr lang="es-ES_tradnl" sz="2000" b="1" u="none" strike="noStrike" dirty="0" smtClean="0">
                          <a:solidFill>
                            <a:srgbClr val="002060"/>
                          </a:solidFill>
                          <a:effectLst/>
                        </a:rPr>
                        <a:t>Nombre</a:t>
                      </a:r>
                      <a:endParaRPr lang="es-ES_tradnl" sz="2000" b="1" i="0" u="none" strike="noStrike" dirty="0">
                        <a:solidFill>
                          <a:srgbClr val="002060"/>
                        </a:solidFill>
                        <a:effectLst/>
                        <a:latin typeface="Calibri"/>
                      </a:endParaRPr>
                    </a:p>
                  </a:txBody>
                  <a:tcPr marL="12700" marR="12700" marT="12700" marB="0" anchor="ctr"/>
                </a:tc>
                <a:tc>
                  <a:txBody>
                    <a:bodyPr/>
                    <a:lstStyle/>
                    <a:p>
                      <a:pPr algn="ctr" fontAlgn="ctr"/>
                      <a:r>
                        <a:rPr lang="es-ES_tradnl" sz="2000" b="1" u="none" strike="noStrike" dirty="0">
                          <a:solidFill>
                            <a:srgbClr val="002060"/>
                          </a:solidFill>
                          <a:effectLst/>
                        </a:rPr>
                        <a:t>Categoría</a:t>
                      </a:r>
                      <a:endParaRPr lang="es-ES_tradnl" sz="2000" b="1" i="0" u="none" strike="noStrike" dirty="0">
                        <a:solidFill>
                          <a:srgbClr val="002060"/>
                        </a:solidFill>
                        <a:effectLst/>
                        <a:latin typeface="Calibri"/>
                      </a:endParaRPr>
                    </a:p>
                  </a:txBody>
                  <a:tcPr marL="12700" marR="12700" marT="12700" marB="0" anchor="ctr"/>
                </a:tc>
                <a:tc>
                  <a:txBody>
                    <a:bodyPr/>
                    <a:lstStyle/>
                    <a:p>
                      <a:pPr algn="ctr" fontAlgn="ctr"/>
                      <a:r>
                        <a:rPr lang="es-ES_tradnl" sz="2000" b="1" u="none" strike="noStrike" dirty="0">
                          <a:solidFill>
                            <a:srgbClr val="002060"/>
                          </a:solidFill>
                          <a:effectLst/>
                        </a:rPr>
                        <a:t>Especie</a:t>
                      </a:r>
                      <a:endParaRPr lang="es-ES_tradnl" sz="2000" b="1" i="0" u="none" strike="noStrike" dirty="0">
                        <a:solidFill>
                          <a:srgbClr val="002060"/>
                        </a:solidFill>
                        <a:effectLst/>
                        <a:latin typeface="Calibri"/>
                      </a:endParaRPr>
                    </a:p>
                  </a:txBody>
                  <a:tcPr marL="12700" marR="12700" marT="12700" marB="0" anchor="ctr"/>
                </a:tc>
                <a:tc>
                  <a:txBody>
                    <a:bodyPr/>
                    <a:lstStyle/>
                    <a:p>
                      <a:pPr algn="ctr" fontAlgn="ctr"/>
                      <a:r>
                        <a:rPr lang="es-ES_tradnl" sz="2000" b="1" u="none" strike="noStrike" dirty="0">
                          <a:solidFill>
                            <a:srgbClr val="002060"/>
                          </a:solidFill>
                          <a:effectLst/>
                        </a:rPr>
                        <a:t>Comunidad</a:t>
                      </a:r>
                      <a:endParaRPr lang="es-ES_tradnl" sz="2000" b="1" i="0" u="none" strike="noStrike" dirty="0">
                        <a:solidFill>
                          <a:srgbClr val="002060"/>
                        </a:solidFill>
                        <a:effectLst/>
                        <a:latin typeface="Calibri"/>
                      </a:endParaRPr>
                    </a:p>
                  </a:txBody>
                  <a:tcPr marL="12700" marR="12700" marT="12700" marB="0" anchor="ctr"/>
                </a:tc>
              </a:tr>
              <a:tr h="500245">
                <a:tc>
                  <a:txBody>
                    <a:bodyPr/>
                    <a:lstStyle/>
                    <a:p>
                      <a:pPr algn="ctr" fontAlgn="ctr"/>
                      <a:r>
                        <a:rPr lang="es-ES_tradnl" sz="2000" u="none" strike="noStrike" dirty="0">
                          <a:solidFill>
                            <a:srgbClr val="002060"/>
                          </a:solidFill>
                          <a:effectLst/>
                        </a:rPr>
                        <a:t>2</a:t>
                      </a:r>
                      <a:endParaRPr lang="es-ES_tradnl" sz="2000" b="0" i="0" u="none" strike="noStrike" dirty="0">
                        <a:solidFill>
                          <a:srgbClr val="002060"/>
                        </a:solidFill>
                        <a:effectLst/>
                        <a:latin typeface="Calibri"/>
                      </a:endParaRPr>
                    </a:p>
                  </a:txBody>
                  <a:tcPr marL="12700" marR="12700" marT="12700" marB="0" anchor="ctr"/>
                </a:tc>
                <a:tc>
                  <a:txBody>
                    <a:bodyPr/>
                    <a:lstStyle/>
                    <a:p>
                      <a:pPr algn="ctr" fontAlgn="ctr"/>
                      <a:r>
                        <a:rPr lang="es-ES_tradnl" sz="2000" u="none" strike="noStrike" dirty="0">
                          <a:solidFill>
                            <a:srgbClr val="002060"/>
                          </a:solidFill>
                          <a:effectLst/>
                        </a:rPr>
                        <a:t>15-feb</a:t>
                      </a:r>
                      <a:endParaRPr lang="es-ES_tradnl" sz="2000" b="0" i="0" u="none" strike="noStrike" dirty="0">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La Jungla</a:t>
                      </a:r>
                      <a:endParaRPr lang="es-ES_tradnl" sz="2000" b="0" i="0" u="none" strike="noStrike">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Infantil</a:t>
                      </a:r>
                      <a:endParaRPr lang="es-ES_tradnl" sz="2000" b="0" i="0" u="none" strike="noStrike">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Libre</a:t>
                      </a:r>
                      <a:endParaRPr lang="es-ES_tradnl" sz="2000" b="0" i="0" u="none" strike="noStrike">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Mulegé</a:t>
                      </a:r>
                      <a:endParaRPr lang="es-ES_tradnl" sz="2000" b="0" i="0" u="none" strike="noStrike">
                        <a:solidFill>
                          <a:srgbClr val="002060"/>
                        </a:solidFill>
                        <a:effectLst/>
                        <a:latin typeface="Calibri"/>
                      </a:endParaRPr>
                    </a:p>
                  </a:txBody>
                  <a:tcPr marL="12700" marR="12700" marT="12700" marB="0" anchor="ctr"/>
                </a:tc>
              </a:tr>
              <a:tr h="544591">
                <a:tc>
                  <a:txBody>
                    <a:bodyPr/>
                    <a:lstStyle/>
                    <a:p>
                      <a:pPr algn="ctr" fontAlgn="ctr"/>
                      <a:r>
                        <a:rPr lang="es-ES_tradnl" sz="2000" u="none" strike="noStrike" dirty="0">
                          <a:solidFill>
                            <a:srgbClr val="002060"/>
                          </a:solidFill>
                          <a:effectLst/>
                        </a:rPr>
                        <a:t>10</a:t>
                      </a:r>
                      <a:endParaRPr lang="es-ES_tradnl" sz="2000" b="0" i="0" u="none" strike="noStrike" dirty="0">
                        <a:solidFill>
                          <a:srgbClr val="002060"/>
                        </a:solidFill>
                        <a:effectLst/>
                        <a:latin typeface="Calibri"/>
                      </a:endParaRPr>
                    </a:p>
                  </a:txBody>
                  <a:tcPr marL="12700" marR="12700" marT="12700" marB="0" anchor="ctr"/>
                </a:tc>
                <a:tc>
                  <a:txBody>
                    <a:bodyPr/>
                    <a:lstStyle/>
                    <a:p>
                      <a:pPr algn="ctr" fontAlgn="ctr"/>
                      <a:r>
                        <a:rPr lang="es-ES_tradnl" sz="2000" u="none" strike="noStrike" dirty="0">
                          <a:solidFill>
                            <a:srgbClr val="002060"/>
                          </a:solidFill>
                          <a:effectLst/>
                        </a:rPr>
                        <a:t>30-may</a:t>
                      </a:r>
                      <a:endParaRPr lang="es-ES_tradnl" sz="2000" b="0" i="0" u="none" strike="noStrike" dirty="0">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Isla San Marcos</a:t>
                      </a:r>
                      <a:endParaRPr lang="es-ES_tradnl" sz="2000" b="0" i="0" u="none" strike="noStrike">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Infantil</a:t>
                      </a:r>
                      <a:endParaRPr lang="es-ES_tradnl" sz="2000" b="0" i="0" u="none" strike="noStrike">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Libre</a:t>
                      </a:r>
                      <a:endParaRPr lang="es-ES_tradnl" sz="2000" b="0" i="0" u="none" strike="noStrike">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Isla San Marcos</a:t>
                      </a:r>
                      <a:endParaRPr lang="es-ES_tradnl" sz="2000" b="0" i="0" u="none" strike="noStrike">
                        <a:solidFill>
                          <a:srgbClr val="002060"/>
                        </a:solidFill>
                        <a:effectLst/>
                        <a:latin typeface="Calibri"/>
                      </a:endParaRPr>
                    </a:p>
                  </a:txBody>
                  <a:tcPr marL="12700" marR="12700" marT="12700" marB="0" anchor="ctr"/>
                </a:tc>
              </a:tr>
              <a:tr h="544591">
                <a:tc>
                  <a:txBody>
                    <a:bodyPr/>
                    <a:lstStyle/>
                    <a:p>
                      <a:pPr algn="ctr" fontAlgn="ctr"/>
                      <a:r>
                        <a:rPr lang="es-ES_tradnl" sz="2000" u="none" strike="noStrike" dirty="0">
                          <a:solidFill>
                            <a:srgbClr val="002060"/>
                          </a:solidFill>
                          <a:effectLst/>
                        </a:rPr>
                        <a:t>12</a:t>
                      </a:r>
                      <a:endParaRPr lang="es-ES_tradnl" sz="2000" b="0" i="0" u="none" strike="noStrike" dirty="0">
                        <a:solidFill>
                          <a:srgbClr val="002060"/>
                        </a:solidFill>
                        <a:effectLst/>
                        <a:latin typeface="Calibri"/>
                      </a:endParaRPr>
                    </a:p>
                  </a:txBody>
                  <a:tcPr marL="12700" marR="12700" marT="12700" marB="0" anchor="ctr"/>
                </a:tc>
                <a:tc>
                  <a:txBody>
                    <a:bodyPr/>
                    <a:lstStyle/>
                    <a:p>
                      <a:pPr algn="ctr" fontAlgn="ctr"/>
                      <a:r>
                        <a:rPr lang="es-ES_tradnl" sz="2000" u="none" strike="noStrike" dirty="0">
                          <a:solidFill>
                            <a:srgbClr val="002060"/>
                          </a:solidFill>
                          <a:effectLst/>
                        </a:rPr>
                        <a:t>20-jun</a:t>
                      </a:r>
                      <a:endParaRPr lang="es-ES_tradnl" sz="2000" b="0" i="0" u="none" strike="noStrike" dirty="0">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Bulls Only</a:t>
                      </a:r>
                      <a:endParaRPr lang="es-ES_tradnl" sz="2000" b="0" i="0" u="none" strike="noStrike">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Infantil</a:t>
                      </a:r>
                      <a:endParaRPr lang="es-ES_tradnl" sz="2000" b="0" i="0" u="none" strike="noStrike">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Libre</a:t>
                      </a:r>
                      <a:endParaRPr lang="es-ES_tradnl" sz="2000" b="0" i="0" u="none" strike="noStrike">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Punta Chivato</a:t>
                      </a:r>
                      <a:endParaRPr lang="es-ES_tradnl" sz="2000" b="0" i="0" u="none" strike="noStrike">
                        <a:solidFill>
                          <a:srgbClr val="002060"/>
                        </a:solidFill>
                        <a:effectLst/>
                        <a:latin typeface="Calibri"/>
                      </a:endParaRPr>
                    </a:p>
                  </a:txBody>
                  <a:tcPr marL="12700" marR="12700" marT="12700" marB="0" anchor="ctr"/>
                </a:tc>
              </a:tr>
              <a:tr h="544591">
                <a:tc>
                  <a:txBody>
                    <a:bodyPr/>
                    <a:lstStyle/>
                    <a:p>
                      <a:pPr algn="ctr" fontAlgn="ctr"/>
                      <a:r>
                        <a:rPr lang="es-ES_tradnl" sz="2000" u="none" strike="noStrike" dirty="0">
                          <a:solidFill>
                            <a:srgbClr val="002060"/>
                          </a:solidFill>
                          <a:effectLst/>
                        </a:rPr>
                        <a:t>14</a:t>
                      </a:r>
                      <a:endParaRPr lang="es-ES_tradnl" sz="2000" b="0" i="0" u="none" strike="noStrike" dirty="0">
                        <a:solidFill>
                          <a:srgbClr val="002060"/>
                        </a:solidFill>
                        <a:effectLst/>
                        <a:latin typeface="Calibri"/>
                      </a:endParaRPr>
                    </a:p>
                  </a:txBody>
                  <a:tcPr marL="12700" marR="12700" marT="12700" marB="0" anchor="ctr"/>
                </a:tc>
                <a:tc>
                  <a:txBody>
                    <a:bodyPr/>
                    <a:lstStyle/>
                    <a:p>
                      <a:pPr algn="ctr" fontAlgn="ctr"/>
                      <a:r>
                        <a:rPr lang="es-ES_tradnl" sz="2000" u="none" strike="noStrike" dirty="0">
                          <a:solidFill>
                            <a:srgbClr val="002060"/>
                          </a:solidFill>
                          <a:effectLst/>
                        </a:rPr>
                        <a:t>18-jul</a:t>
                      </a:r>
                      <a:endParaRPr lang="es-ES_tradnl" sz="2000" b="0" i="0" u="none" strike="noStrike" dirty="0">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Californiano</a:t>
                      </a:r>
                      <a:endParaRPr lang="es-ES_tradnl" sz="2000" b="0" i="0" u="none" strike="noStrike">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Infantil y Adulto</a:t>
                      </a:r>
                      <a:endParaRPr lang="es-ES_tradnl" sz="2000" b="0" i="0" u="none" strike="noStrike">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Libre</a:t>
                      </a:r>
                      <a:endParaRPr lang="es-ES_tradnl" sz="2000" b="0" i="0" u="none" strike="noStrike">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Bahía Asunción</a:t>
                      </a:r>
                      <a:endParaRPr lang="es-ES_tradnl" sz="2000" b="0" i="0" u="none" strike="noStrike">
                        <a:solidFill>
                          <a:srgbClr val="002060"/>
                        </a:solidFill>
                        <a:effectLst/>
                        <a:latin typeface="Calibri"/>
                      </a:endParaRPr>
                    </a:p>
                  </a:txBody>
                  <a:tcPr marL="12700" marR="12700" marT="12700" marB="0" anchor="ctr"/>
                </a:tc>
              </a:tr>
              <a:tr h="544591">
                <a:tc>
                  <a:txBody>
                    <a:bodyPr/>
                    <a:lstStyle/>
                    <a:p>
                      <a:pPr algn="ctr" fontAlgn="ctr"/>
                      <a:r>
                        <a:rPr lang="es-ES_tradnl" sz="2000" u="none" strike="noStrike" dirty="0">
                          <a:solidFill>
                            <a:srgbClr val="002060"/>
                          </a:solidFill>
                          <a:effectLst/>
                        </a:rPr>
                        <a:t>20</a:t>
                      </a:r>
                      <a:endParaRPr lang="es-ES_tradnl" sz="2000" b="0" i="0" u="none" strike="noStrike" dirty="0">
                        <a:solidFill>
                          <a:srgbClr val="002060"/>
                        </a:solidFill>
                        <a:effectLst/>
                        <a:latin typeface="Calibri"/>
                      </a:endParaRPr>
                    </a:p>
                  </a:txBody>
                  <a:tcPr marL="12700" marR="12700" marT="12700" marB="0" anchor="ctr"/>
                </a:tc>
                <a:tc>
                  <a:txBody>
                    <a:bodyPr/>
                    <a:lstStyle/>
                    <a:p>
                      <a:pPr algn="ctr" fontAlgn="ctr"/>
                      <a:r>
                        <a:rPr lang="es-ES_tradnl" sz="2000" u="none" strike="noStrike" dirty="0">
                          <a:solidFill>
                            <a:srgbClr val="002060"/>
                          </a:solidFill>
                          <a:effectLst/>
                        </a:rPr>
                        <a:t>08-sep</a:t>
                      </a:r>
                      <a:endParaRPr lang="es-ES_tradnl" sz="2000" b="0" i="0" u="none" strike="noStrike" dirty="0">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Isla Natividad</a:t>
                      </a:r>
                      <a:endParaRPr lang="es-ES_tradnl" sz="2000" b="0" i="0" u="none" strike="noStrike">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Infantil y Adulto</a:t>
                      </a:r>
                      <a:endParaRPr lang="es-ES_tradnl" sz="2000" b="0" i="0" u="none" strike="noStrike">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Libre</a:t>
                      </a:r>
                      <a:endParaRPr lang="es-ES_tradnl" sz="2000" b="0" i="0" u="none" strike="noStrike">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Isla Natividad</a:t>
                      </a:r>
                      <a:endParaRPr lang="es-ES_tradnl" sz="2000" b="0" i="0" u="none" strike="noStrike">
                        <a:solidFill>
                          <a:srgbClr val="002060"/>
                        </a:solidFill>
                        <a:effectLst/>
                        <a:latin typeface="Calibri"/>
                      </a:endParaRPr>
                    </a:p>
                  </a:txBody>
                  <a:tcPr marL="12700" marR="12700" marT="12700" marB="0" anchor="ctr"/>
                </a:tc>
              </a:tr>
              <a:tr h="544591">
                <a:tc>
                  <a:txBody>
                    <a:bodyPr/>
                    <a:lstStyle/>
                    <a:p>
                      <a:pPr algn="ctr" fontAlgn="ctr"/>
                      <a:r>
                        <a:rPr lang="es-ES_tradnl" sz="2000" u="none" strike="noStrike" dirty="0">
                          <a:solidFill>
                            <a:srgbClr val="002060"/>
                          </a:solidFill>
                          <a:effectLst/>
                        </a:rPr>
                        <a:t>21</a:t>
                      </a:r>
                      <a:endParaRPr lang="es-ES_tradnl" sz="2000" b="0" i="0" u="none" strike="noStrike" dirty="0">
                        <a:solidFill>
                          <a:srgbClr val="002060"/>
                        </a:solidFill>
                        <a:effectLst/>
                        <a:latin typeface="Calibri"/>
                      </a:endParaRPr>
                    </a:p>
                  </a:txBody>
                  <a:tcPr marL="12700" marR="12700" marT="12700" marB="0" anchor="ctr"/>
                </a:tc>
                <a:tc>
                  <a:txBody>
                    <a:bodyPr/>
                    <a:lstStyle/>
                    <a:p>
                      <a:pPr algn="ctr" fontAlgn="t"/>
                      <a:r>
                        <a:rPr lang="es-ES_tradnl" sz="2000" u="none" strike="noStrike" dirty="0">
                          <a:solidFill>
                            <a:srgbClr val="002060"/>
                          </a:solidFill>
                          <a:effectLst/>
                        </a:rPr>
                        <a:t> </a:t>
                      </a:r>
                      <a:endParaRPr lang="es-ES_tradnl" sz="2000" b="0" i="0" u="none" strike="noStrike" dirty="0">
                        <a:solidFill>
                          <a:srgbClr val="002060"/>
                        </a:solidFill>
                        <a:effectLst/>
                        <a:latin typeface="Calibri"/>
                      </a:endParaRPr>
                    </a:p>
                  </a:txBody>
                  <a:tcPr marL="12700" marR="12700" marT="12700" marB="0"/>
                </a:tc>
                <a:tc>
                  <a:txBody>
                    <a:bodyPr/>
                    <a:lstStyle/>
                    <a:p>
                      <a:pPr algn="l" fontAlgn="ctr"/>
                      <a:r>
                        <a:rPr lang="es-ES_tradnl" sz="2000" u="none" strike="noStrike">
                          <a:solidFill>
                            <a:srgbClr val="002060"/>
                          </a:solidFill>
                          <a:effectLst/>
                        </a:rPr>
                        <a:t>Punta Abreojos</a:t>
                      </a:r>
                      <a:endParaRPr lang="es-ES_tradnl" sz="2000" b="0" i="0" u="none" strike="noStrike">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Infantil</a:t>
                      </a:r>
                      <a:endParaRPr lang="es-ES_tradnl" sz="2000" b="0" i="0" u="none" strike="noStrike">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Libre</a:t>
                      </a:r>
                      <a:endParaRPr lang="es-ES_tradnl" sz="2000" b="0" i="0" u="none" strike="noStrike">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Punta Abreojos</a:t>
                      </a:r>
                      <a:endParaRPr lang="es-ES_tradnl" sz="2000" b="0" i="0" u="none" strike="noStrike">
                        <a:solidFill>
                          <a:srgbClr val="002060"/>
                        </a:solidFill>
                        <a:effectLst/>
                        <a:latin typeface="Calibri"/>
                      </a:endParaRPr>
                    </a:p>
                  </a:txBody>
                  <a:tcPr marL="12700" marR="12700" marT="12700" marB="0" anchor="ctr"/>
                </a:tc>
              </a:tr>
              <a:tr h="423823">
                <a:tc>
                  <a:txBody>
                    <a:bodyPr/>
                    <a:lstStyle/>
                    <a:p>
                      <a:pPr algn="ctr" fontAlgn="ctr"/>
                      <a:r>
                        <a:rPr lang="es-ES_tradnl" sz="2000" u="none" strike="noStrike" dirty="0">
                          <a:solidFill>
                            <a:srgbClr val="002060"/>
                          </a:solidFill>
                          <a:effectLst/>
                        </a:rPr>
                        <a:t>28</a:t>
                      </a:r>
                      <a:endParaRPr lang="es-ES_tradnl" sz="2000" b="0" i="0" u="none" strike="noStrike" dirty="0">
                        <a:solidFill>
                          <a:srgbClr val="002060"/>
                        </a:solidFill>
                        <a:effectLst/>
                        <a:latin typeface="Calibri"/>
                      </a:endParaRPr>
                    </a:p>
                  </a:txBody>
                  <a:tcPr marL="12700" marR="12700" marT="12700" marB="0" anchor="ctr"/>
                </a:tc>
                <a:tc>
                  <a:txBody>
                    <a:bodyPr/>
                    <a:lstStyle/>
                    <a:p>
                      <a:pPr algn="ctr" fontAlgn="t"/>
                      <a:r>
                        <a:rPr lang="es-ES_tradnl" sz="2000" u="none" strike="noStrike" dirty="0">
                          <a:solidFill>
                            <a:srgbClr val="002060"/>
                          </a:solidFill>
                          <a:effectLst/>
                        </a:rPr>
                        <a:t> </a:t>
                      </a:r>
                      <a:endParaRPr lang="es-ES_tradnl" sz="2000" b="0" i="0" u="none" strike="noStrike" dirty="0">
                        <a:solidFill>
                          <a:srgbClr val="002060"/>
                        </a:solidFill>
                        <a:effectLst/>
                        <a:latin typeface="Calibri"/>
                      </a:endParaRPr>
                    </a:p>
                  </a:txBody>
                  <a:tcPr marL="12700" marR="12700" marT="12700" marB="0"/>
                </a:tc>
                <a:tc>
                  <a:txBody>
                    <a:bodyPr/>
                    <a:lstStyle/>
                    <a:p>
                      <a:pPr algn="l" fontAlgn="ctr"/>
                      <a:r>
                        <a:rPr lang="es-ES_tradnl" sz="2000" u="none" strike="noStrike">
                          <a:solidFill>
                            <a:srgbClr val="002060"/>
                          </a:solidFill>
                          <a:effectLst/>
                        </a:rPr>
                        <a:t>La Bocana</a:t>
                      </a:r>
                      <a:endParaRPr lang="es-ES_tradnl" sz="2000" b="0" i="0" u="none" strike="noStrike">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Infantil</a:t>
                      </a:r>
                      <a:endParaRPr lang="es-ES_tradnl" sz="2000" b="0" i="0" u="none" strike="noStrike">
                        <a:solidFill>
                          <a:srgbClr val="002060"/>
                        </a:solidFill>
                        <a:effectLst/>
                        <a:latin typeface="Calibri"/>
                      </a:endParaRPr>
                    </a:p>
                  </a:txBody>
                  <a:tcPr marL="12700" marR="12700" marT="12700" marB="0" anchor="ctr"/>
                </a:tc>
                <a:tc>
                  <a:txBody>
                    <a:bodyPr/>
                    <a:lstStyle/>
                    <a:p>
                      <a:pPr algn="l" fontAlgn="ctr"/>
                      <a:r>
                        <a:rPr lang="es-ES_tradnl" sz="2000" u="none" strike="noStrike">
                          <a:solidFill>
                            <a:srgbClr val="002060"/>
                          </a:solidFill>
                          <a:effectLst/>
                        </a:rPr>
                        <a:t>Libre</a:t>
                      </a:r>
                      <a:endParaRPr lang="es-ES_tradnl" sz="2000" b="0" i="0" u="none" strike="noStrike">
                        <a:solidFill>
                          <a:srgbClr val="002060"/>
                        </a:solidFill>
                        <a:effectLst/>
                        <a:latin typeface="Calibri"/>
                      </a:endParaRPr>
                    </a:p>
                  </a:txBody>
                  <a:tcPr marL="12700" marR="12700" marT="12700" marB="0" anchor="ctr"/>
                </a:tc>
                <a:tc>
                  <a:txBody>
                    <a:bodyPr/>
                    <a:lstStyle/>
                    <a:p>
                      <a:pPr algn="l" fontAlgn="ctr"/>
                      <a:r>
                        <a:rPr lang="es-ES_tradnl" sz="2000" u="none" strike="noStrike" dirty="0">
                          <a:solidFill>
                            <a:srgbClr val="002060"/>
                          </a:solidFill>
                          <a:effectLst/>
                        </a:rPr>
                        <a:t>La Bocana</a:t>
                      </a:r>
                      <a:endParaRPr lang="es-ES_tradnl" sz="2000" b="0" i="0" u="none" strike="noStrike" dirty="0">
                        <a:solidFill>
                          <a:srgbClr val="002060"/>
                        </a:solidFill>
                        <a:effectLst/>
                        <a:latin typeface="Calibri"/>
                      </a:endParaRPr>
                    </a:p>
                  </a:txBody>
                  <a:tcPr marL="12700" marR="12700" marT="12700" marB="0" anchor="ctr"/>
                </a:tc>
              </a:tr>
            </a:tbl>
          </a:graphicData>
        </a:graphic>
      </p:graphicFrame>
    </p:spTree>
    <p:extLst>
      <p:ext uri="{BB962C8B-B14F-4D97-AF65-F5344CB8AC3E}">
        <p14:creationId xmlns:p14="http://schemas.microsoft.com/office/powerpoint/2010/main" val="27498431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697409378"/>
              </p:ext>
            </p:extLst>
          </p:nvPr>
        </p:nvGraphicFramePr>
        <p:xfrm>
          <a:off x="352780" y="1834448"/>
          <a:ext cx="11528775" cy="4783664"/>
        </p:xfrm>
        <a:graphic>
          <a:graphicData uri="http://schemas.openxmlformats.org/drawingml/2006/table">
            <a:tbl>
              <a:tblPr>
                <a:tableStyleId>{3C2FFA5D-87B4-456A-9821-1D502468CF0F}</a:tableStyleId>
              </a:tblPr>
              <a:tblGrid>
                <a:gridCol w="1142998"/>
                <a:gridCol w="2187222"/>
                <a:gridCol w="3587045"/>
                <a:gridCol w="2305755"/>
                <a:gridCol w="2305755"/>
              </a:tblGrid>
              <a:tr h="557239">
                <a:tc gridSpan="5">
                  <a:txBody>
                    <a:bodyPr/>
                    <a:lstStyle/>
                    <a:p>
                      <a:pPr algn="ctr" fontAlgn="ctr"/>
                      <a:r>
                        <a:rPr lang="es-ES_tradnl" sz="2000" b="1" i="0" u="none" strike="noStrike" dirty="0" smtClean="0">
                          <a:solidFill>
                            <a:schemeClr val="bg1"/>
                          </a:solidFill>
                          <a:effectLst/>
                          <a:latin typeface="+mn-lt"/>
                        </a:rPr>
                        <a:t>Municipio</a:t>
                      </a:r>
                      <a:r>
                        <a:rPr lang="es-ES_tradnl" sz="2000" b="1" i="0" u="none" strike="noStrike" baseline="0" dirty="0" smtClean="0">
                          <a:solidFill>
                            <a:schemeClr val="bg1"/>
                          </a:solidFill>
                          <a:effectLst/>
                          <a:latin typeface="+mn-lt"/>
                        </a:rPr>
                        <a:t> de </a:t>
                      </a:r>
                      <a:r>
                        <a:rPr lang="es-ES_tradnl" sz="2000" b="1" i="0" u="none" strike="noStrike" baseline="0" dirty="0" err="1" smtClean="0">
                          <a:solidFill>
                            <a:schemeClr val="bg1"/>
                          </a:solidFill>
                          <a:effectLst/>
                          <a:latin typeface="+mn-lt"/>
                        </a:rPr>
                        <a:t>Mulegé</a:t>
                      </a:r>
                      <a:endParaRPr lang="es-ES_tradnl" sz="2000" b="1" i="0" u="none" strike="noStrike" dirty="0">
                        <a:solidFill>
                          <a:schemeClr val="bg1"/>
                        </a:solidFill>
                        <a:effectLst/>
                        <a:latin typeface="+mn-lt"/>
                      </a:endParaRPr>
                    </a:p>
                  </a:txBody>
                  <a:tcPr marL="12700" marR="12700" marT="12700" marB="0" anchor="ctr">
                    <a:solidFill>
                      <a:srgbClr val="002060"/>
                    </a:solidFill>
                  </a:tcPr>
                </a:tc>
                <a:tc hMerge="1">
                  <a:txBody>
                    <a:bodyPr/>
                    <a:lstStyle/>
                    <a:p>
                      <a:pPr algn="l" fontAlgn="ctr"/>
                      <a:endParaRPr lang="es-ES_tradnl" sz="1100" b="1" i="0" u="none" strike="noStrike" dirty="0">
                        <a:solidFill>
                          <a:srgbClr val="000000"/>
                        </a:solidFill>
                        <a:effectLst/>
                        <a:latin typeface="Calibri"/>
                      </a:endParaRPr>
                    </a:p>
                  </a:txBody>
                  <a:tcPr marL="12700" marR="12700" marT="12700" marB="0" anchor="ctr"/>
                </a:tc>
                <a:tc hMerge="1">
                  <a:txBody>
                    <a:bodyPr/>
                    <a:lstStyle/>
                    <a:p>
                      <a:pPr algn="l" fontAlgn="ctr"/>
                      <a:endParaRPr lang="es-ES_tradnl" sz="1100" b="1" i="0" u="none" strike="noStrike">
                        <a:solidFill>
                          <a:srgbClr val="000000"/>
                        </a:solidFill>
                        <a:effectLst/>
                        <a:latin typeface="Calibri"/>
                      </a:endParaRPr>
                    </a:p>
                  </a:txBody>
                  <a:tcPr marL="12700" marR="12700" marT="12700" marB="0" anchor="ctr"/>
                </a:tc>
                <a:tc hMerge="1">
                  <a:txBody>
                    <a:bodyPr/>
                    <a:lstStyle/>
                    <a:p>
                      <a:pPr algn="l" fontAlgn="ctr"/>
                      <a:endParaRPr lang="es-ES_tradnl" sz="1100" b="1" i="0" u="none" strike="noStrike">
                        <a:solidFill>
                          <a:srgbClr val="000000"/>
                        </a:solidFill>
                        <a:effectLst/>
                        <a:latin typeface="Calibri"/>
                      </a:endParaRPr>
                    </a:p>
                  </a:txBody>
                  <a:tcPr marL="12700" marR="12700" marT="12700" marB="0" anchor="ctr"/>
                </a:tc>
                <a:tc hMerge="1">
                  <a:txBody>
                    <a:bodyPr/>
                    <a:lstStyle/>
                    <a:p>
                      <a:pPr algn="l" fontAlgn="ctr"/>
                      <a:endParaRPr lang="es-ES_tradnl" sz="1100" b="1" i="0" u="none" strike="noStrike" dirty="0">
                        <a:solidFill>
                          <a:srgbClr val="000000"/>
                        </a:solidFill>
                        <a:effectLst/>
                        <a:latin typeface="Calibri"/>
                      </a:endParaRPr>
                    </a:p>
                  </a:txBody>
                  <a:tcPr marL="12700" marR="12700" marT="12700" marB="0" anchor="ctr"/>
                </a:tc>
              </a:tr>
              <a:tr h="557239">
                <a:tc>
                  <a:txBody>
                    <a:bodyPr/>
                    <a:lstStyle/>
                    <a:p>
                      <a:pPr algn="ctr" fontAlgn="ctr"/>
                      <a:r>
                        <a:rPr lang="es-ES_tradnl" sz="2000" b="1" u="none" strike="noStrike" dirty="0">
                          <a:solidFill>
                            <a:srgbClr val="002060"/>
                          </a:solidFill>
                          <a:effectLst/>
                          <a:latin typeface="+mn-lt"/>
                        </a:rPr>
                        <a:t>No.</a:t>
                      </a:r>
                      <a:endParaRPr lang="es-ES_tradnl" sz="2000" b="1" i="0" u="none" strike="noStrike" dirty="0">
                        <a:solidFill>
                          <a:srgbClr val="002060"/>
                        </a:solidFill>
                        <a:effectLst/>
                        <a:latin typeface="+mn-lt"/>
                      </a:endParaRPr>
                    </a:p>
                  </a:txBody>
                  <a:tcPr marL="12700" marR="12700" marT="12700" marB="0" anchor="ctr"/>
                </a:tc>
                <a:tc>
                  <a:txBody>
                    <a:bodyPr/>
                    <a:lstStyle/>
                    <a:p>
                      <a:pPr algn="ctr" fontAlgn="ctr"/>
                      <a:r>
                        <a:rPr lang="es-ES_tradnl" sz="2000" b="1" u="none" strike="noStrike" dirty="0">
                          <a:solidFill>
                            <a:srgbClr val="002060"/>
                          </a:solidFill>
                          <a:effectLst/>
                          <a:latin typeface="+mn-lt"/>
                        </a:rPr>
                        <a:t>Fecha</a:t>
                      </a:r>
                      <a:endParaRPr lang="es-ES_tradnl" sz="2000" b="1" i="0" u="none" strike="noStrike" dirty="0">
                        <a:solidFill>
                          <a:srgbClr val="002060"/>
                        </a:solidFill>
                        <a:effectLst/>
                        <a:latin typeface="+mn-lt"/>
                      </a:endParaRPr>
                    </a:p>
                  </a:txBody>
                  <a:tcPr marL="12700" marR="12700" marT="12700" marB="0" anchor="ctr"/>
                </a:tc>
                <a:tc>
                  <a:txBody>
                    <a:bodyPr/>
                    <a:lstStyle/>
                    <a:p>
                      <a:pPr algn="ctr" fontAlgn="ctr"/>
                      <a:r>
                        <a:rPr lang="es-ES_tradnl" sz="2000" b="1" u="none" strike="noStrike" dirty="0" smtClean="0">
                          <a:solidFill>
                            <a:srgbClr val="002060"/>
                          </a:solidFill>
                          <a:effectLst/>
                          <a:latin typeface="+mn-lt"/>
                        </a:rPr>
                        <a:t>Nombre</a:t>
                      </a:r>
                      <a:endParaRPr lang="es-ES_tradnl" sz="2000" b="1" i="0" u="none" strike="noStrike" dirty="0">
                        <a:solidFill>
                          <a:srgbClr val="002060"/>
                        </a:solidFill>
                        <a:effectLst/>
                        <a:latin typeface="+mn-lt"/>
                      </a:endParaRPr>
                    </a:p>
                  </a:txBody>
                  <a:tcPr marL="12700" marR="12700" marT="12700" marB="0" anchor="ctr"/>
                </a:tc>
                <a:tc>
                  <a:txBody>
                    <a:bodyPr/>
                    <a:lstStyle/>
                    <a:p>
                      <a:pPr algn="ctr" fontAlgn="ctr"/>
                      <a:r>
                        <a:rPr lang="es-ES_tradnl" sz="2000" b="1" u="none" strike="noStrike" dirty="0">
                          <a:solidFill>
                            <a:srgbClr val="002060"/>
                          </a:solidFill>
                          <a:effectLst/>
                          <a:latin typeface="+mn-lt"/>
                        </a:rPr>
                        <a:t>Categoría</a:t>
                      </a:r>
                      <a:endParaRPr lang="es-ES_tradnl" sz="2000" b="1" i="0" u="none" strike="noStrike" dirty="0">
                        <a:solidFill>
                          <a:srgbClr val="002060"/>
                        </a:solidFill>
                        <a:effectLst/>
                        <a:latin typeface="+mn-lt"/>
                      </a:endParaRPr>
                    </a:p>
                  </a:txBody>
                  <a:tcPr marL="12700" marR="12700" marT="12700" marB="0" anchor="ctr"/>
                </a:tc>
                <a:tc>
                  <a:txBody>
                    <a:bodyPr/>
                    <a:lstStyle/>
                    <a:p>
                      <a:pPr algn="ctr" fontAlgn="ctr"/>
                      <a:r>
                        <a:rPr lang="es-ES_tradnl" sz="2000" b="1" u="none" strike="noStrike" dirty="0">
                          <a:solidFill>
                            <a:srgbClr val="002060"/>
                          </a:solidFill>
                          <a:effectLst/>
                          <a:latin typeface="+mn-lt"/>
                        </a:rPr>
                        <a:t>Comunidad</a:t>
                      </a:r>
                      <a:endParaRPr lang="es-ES_tradnl" sz="2000" b="1" i="0" u="none" strike="noStrike" dirty="0">
                        <a:solidFill>
                          <a:srgbClr val="002060"/>
                        </a:solidFill>
                        <a:effectLst/>
                        <a:latin typeface="+mn-lt"/>
                      </a:endParaRPr>
                    </a:p>
                  </a:txBody>
                  <a:tcPr marL="12700" marR="12700" marT="12700" marB="0" anchor="ctr"/>
                </a:tc>
              </a:tr>
              <a:tr h="480075">
                <a:tc>
                  <a:txBody>
                    <a:bodyPr/>
                    <a:lstStyle/>
                    <a:p>
                      <a:pPr algn="ctr" fontAlgn="ctr"/>
                      <a:r>
                        <a:rPr lang="es-ES_tradnl" sz="2000" u="none" strike="noStrike" dirty="0">
                          <a:solidFill>
                            <a:srgbClr val="002060"/>
                          </a:solidFill>
                          <a:effectLst/>
                          <a:latin typeface="+mn-lt"/>
                        </a:rPr>
                        <a:t>1</a:t>
                      </a:r>
                      <a:endParaRPr lang="es-ES_tradnl" sz="2000" b="0" i="0" u="none" strike="noStrike" dirty="0">
                        <a:solidFill>
                          <a:srgbClr val="002060"/>
                        </a:solidFill>
                        <a:effectLst/>
                        <a:latin typeface="+mn-lt"/>
                      </a:endParaRPr>
                    </a:p>
                  </a:txBody>
                  <a:tcPr marL="12700" marR="12700" marT="12700" marB="0" anchor="ctr"/>
                </a:tc>
                <a:tc>
                  <a:txBody>
                    <a:bodyPr/>
                    <a:lstStyle/>
                    <a:p>
                      <a:pPr algn="ctr" fontAlgn="ctr"/>
                      <a:r>
                        <a:rPr lang="es-ES_tradnl" sz="2000" u="none" strike="noStrike">
                          <a:solidFill>
                            <a:srgbClr val="002060"/>
                          </a:solidFill>
                          <a:effectLst/>
                          <a:latin typeface="+mn-lt"/>
                        </a:rPr>
                        <a:t>14-feb</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La Jungla</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Infantil</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Mulegé</a:t>
                      </a:r>
                      <a:endParaRPr lang="es-ES_tradnl" sz="2000" b="0" i="0" u="none" strike="noStrike">
                        <a:solidFill>
                          <a:srgbClr val="002060"/>
                        </a:solidFill>
                        <a:effectLst/>
                        <a:latin typeface="+mn-lt"/>
                      </a:endParaRPr>
                    </a:p>
                  </a:txBody>
                  <a:tcPr marL="12700" marR="12700" marT="12700" marB="0" anchor="ctr"/>
                </a:tc>
              </a:tr>
              <a:tr h="557239">
                <a:tc>
                  <a:txBody>
                    <a:bodyPr/>
                    <a:lstStyle/>
                    <a:p>
                      <a:pPr algn="ctr" fontAlgn="ctr"/>
                      <a:r>
                        <a:rPr lang="es-ES_tradnl" sz="2000" u="none" strike="noStrike" dirty="0">
                          <a:solidFill>
                            <a:srgbClr val="002060"/>
                          </a:solidFill>
                          <a:effectLst/>
                          <a:latin typeface="+mn-lt"/>
                        </a:rPr>
                        <a:t>6</a:t>
                      </a:r>
                      <a:endParaRPr lang="es-ES_tradnl" sz="2000" b="0" i="0" u="none" strike="noStrike" dirty="0">
                        <a:solidFill>
                          <a:srgbClr val="002060"/>
                        </a:solidFill>
                        <a:effectLst/>
                        <a:latin typeface="+mn-lt"/>
                      </a:endParaRPr>
                    </a:p>
                  </a:txBody>
                  <a:tcPr marL="12700" marR="12700" marT="12700" marB="0" anchor="ctr"/>
                </a:tc>
                <a:tc>
                  <a:txBody>
                    <a:bodyPr/>
                    <a:lstStyle/>
                    <a:p>
                      <a:pPr algn="ctr" fontAlgn="ctr"/>
                      <a:r>
                        <a:rPr lang="es-ES_tradnl" sz="2000" u="none" strike="noStrike" dirty="0">
                          <a:solidFill>
                            <a:srgbClr val="002060"/>
                          </a:solidFill>
                          <a:effectLst/>
                          <a:latin typeface="+mn-lt"/>
                        </a:rPr>
                        <a:t>30-may</a:t>
                      </a:r>
                      <a:endParaRPr lang="es-ES_tradnl" sz="2000" b="0" i="0" u="none" strike="noStrike" dirty="0">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Isla San Marcos</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Infantil</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San Marcos</a:t>
                      </a:r>
                      <a:endParaRPr lang="es-ES_tradnl" sz="2000" b="0" i="0" u="none" strike="noStrike">
                        <a:solidFill>
                          <a:srgbClr val="002060"/>
                        </a:solidFill>
                        <a:effectLst/>
                        <a:latin typeface="+mn-lt"/>
                      </a:endParaRPr>
                    </a:p>
                  </a:txBody>
                  <a:tcPr marL="12700" marR="12700" marT="12700" marB="0" anchor="ctr"/>
                </a:tc>
              </a:tr>
              <a:tr h="557239">
                <a:tc>
                  <a:txBody>
                    <a:bodyPr/>
                    <a:lstStyle/>
                    <a:p>
                      <a:pPr algn="ctr" fontAlgn="ctr"/>
                      <a:r>
                        <a:rPr lang="es-ES_tradnl" sz="2000" u="none" strike="noStrike" dirty="0">
                          <a:solidFill>
                            <a:srgbClr val="002060"/>
                          </a:solidFill>
                          <a:effectLst/>
                          <a:latin typeface="+mn-lt"/>
                        </a:rPr>
                        <a:t>8</a:t>
                      </a:r>
                      <a:endParaRPr lang="es-ES_tradnl" sz="2000" b="0" i="0" u="none" strike="noStrike" dirty="0">
                        <a:solidFill>
                          <a:srgbClr val="002060"/>
                        </a:solidFill>
                        <a:effectLst/>
                        <a:latin typeface="+mn-lt"/>
                      </a:endParaRPr>
                    </a:p>
                  </a:txBody>
                  <a:tcPr marL="12700" marR="12700" marT="12700" marB="0" anchor="ctr"/>
                </a:tc>
                <a:tc>
                  <a:txBody>
                    <a:bodyPr/>
                    <a:lstStyle/>
                    <a:p>
                      <a:pPr algn="ctr" fontAlgn="ctr"/>
                      <a:r>
                        <a:rPr lang="es-ES_tradnl" sz="2000" u="none" strike="noStrike" dirty="0">
                          <a:solidFill>
                            <a:srgbClr val="002060"/>
                          </a:solidFill>
                          <a:effectLst/>
                          <a:latin typeface="+mn-lt"/>
                        </a:rPr>
                        <a:t>20-jun</a:t>
                      </a:r>
                      <a:endParaRPr lang="es-ES_tradnl" sz="2000" b="0" i="0" u="none" strike="noStrike" dirty="0">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Bulls Only</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Infantil</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Punta Chivato</a:t>
                      </a:r>
                      <a:endParaRPr lang="es-ES_tradnl" sz="2000" b="0" i="0" u="none" strike="noStrike">
                        <a:solidFill>
                          <a:srgbClr val="002060"/>
                        </a:solidFill>
                        <a:effectLst/>
                        <a:latin typeface="+mn-lt"/>
                      </a:endParaRPr>
                    </a:p>
                  </a:txBody>
                  <a:tcPr marL="12700" marR="12700" marT="12700" marB="0" anchor="ctr"/>
                </a:tc>
              </a:tr>
              <a:tr h="557239">
                <a:tc>
                  <a:txBody>
                    <a:bodyPr/>
                    <a:lstStyle/>
                    <a:p>
                      <a:pPr algn="ctr" fontAlgn="ctr"/>
                      <a:r>
                        <a:rPr lang="es-ES_tradnl" sz="2000" u="none" strike="noStrike" dirty="0">
                          <a:solidFill>
                            <a:srgbClr val="002060"/>
                          </a:solidFill>
                          <a:effectLst/>
                          <a:latin typeface="+mn-lt"/>
                        </a:rPr>
                        <a:t>9</a:t>
                      </a:r>
                      <a:endParaRPr lang="es-ES_tradnl" sz="2000" b="0" i="0" u="none" strike="noStrike" dirty="0">
                        <a:solidFill>
                          <a:srgbClr val="002060"/>
                        </a:solidFill>
                        <a:effectLst/>
                        <a:latin typeface="+mn-lt"/>
                      </a:endParaRPr>
                    </a:p>
                  </a:txBody>
                  <a:tcPr marL="12700" marR="12700" marT="12700" marB="0" anchor="ctr"/>
                </a:tc>
                <a:tc>
                  <a:txBody>
                    <a:bodyPr/>
                    <a:lstStyle/>
                    <a:p>
                      <a:pPr algn="ctr" fontAlgn="ctr"/>
                      <a:r>
                        <a:rPr lang="es-ES_tradnl" sz="2000" u="none" strike="noStrike" dirty="0">
                          <a:solidFill>
                            <a:srgbClr val="002060"/>
                          </a:solidFill>
                          <a:effectLst/>
                          <a:latin typeface="+mn-lt"/>
                        </a:rPr>
                        <a:t>18-jul</a:t>
                      </a:r>
                      <a:endParaRPr lang="es-ES_tradnl" sz="2000" b="0" i="0" u="none" strike="noStrike" dirty="0">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Californiano</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Infantil</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Bahía Asunción</a:t>
                      </a:r>
                      <a:endParaRPr lang="es-ES_tradnl" sz="2000" b="0" i="0" u="none" strike="noStrike">
                        <a:solidFill>
                          <a:srgbClr val="002060"/>
                        </a:solidFill>
                        <a:effectLst/>
                        <a:latin typeface="+mn-lt"/>
                      </a:endParaRPr>
                    </a:p>
                  </a:txBody>
                  <a:tcPr marL="12700" marR="12700" marT="12700" marB="0" anchor="ctr"/>
                </a:tc>
              </a:tr>
              <a:tr h="557239">
                <a:tc>
                  <a:txBody>
                    <a:bodyPr/>
                    <a:lstStyle/>
                    <a:p>
                      <a:pPr algn="ctr" fontAlgn="ctr"/>
                      <a:r>
                        <a:rPr lang="es-ES_tradnl" sz="2000" u="none" strike="noStrike" dirty="0">
                          <a:solidFill>
                            <a:srgbClr val="002060"/>
                          </a:solidFill>
                          <a:effectLst/>
                          <a:latin typeface="+mn-lt"/>
                        </a:rPr>
                        <a:t>11</a:t>
                      </a:r>
                      <a:endParaRPr lang="es-ES_tradnl" sz="2000" b="0" i="0" u="none" strike="noStrike" dirty="0">
                        <a:solidFill>
                          <a:srgbClr val="002060"/>
                        </a:solidFill>
                        <a:effectLst/>
                        <a:latin typeface="+mn-lt"/>
                      </a:endParaRPr>
                    </a:p>
                  </a:txBody>
                  <a:tcPr marL="12700" marR="12700" marT="12700" marB="0" anchor="ctr"/>
                </a:tc>
                <a:tc>
                  <a:txBody>
                    <a:bodyPr/>
                    <a:lstStyle/>
                    <a:p>
                      <a:pPr algn="ctr" fontAlgn="ctr"/>
                      <a:r>
                        <a:rPr lang="es-ES_tradnl" sz="2000" u="none" strike="noStrike" dirty="0">
                          <a:solidFill>
                            <a:srgbClr val="002060"/>
                          </a:solidFill>
                          <a:effectLst/>
                          <a:latin typeface="+mn-lt"/>
                        </a:rPr>
                        <a:t>08-sep</a:t>
                      </a:r>
                      <a:endParaRPr lang="es-ES_tradnl" sz="2000" b="0" i="0" u="none" strike="noStrike" dirty="0">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Isla Natividad</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Infantil</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Isla Natividad</a:t>
                      </a:r>
                      <a:endParaRPr lang="es-ES_tradnl" sz="2000" b="0" i="0" u="none" strike="noStrike">
                        <a:solidFill>
                          <a:srgbClr val="002060"/>
                        </a:solidFill>
                        <a:effectLst/>
                        <a:latin typeface="+mn-lt"/>
                      </a:endParaRPr>
                    </a:p>
                  </a:txBody>
                  <a:tcPr marL="12700" marR="12700" marT="12700" marB="0" anchor="ctr"/>
                </a:tc>
              </a:tr>
              <a:tr h="557239">
                <a:tc>
                  <a:txBody>
                    <a:bodyPr/>
                    <a:lstStyle/>
                    <a:p>
                      <a:pPr algn="ctr" fontAlgn="ctr"/>
                      <a:r>
                        <a:rPr lang="es-ES_tradnl" sz="2000" u="none" strike="noStrike" dirty="0">
                          <a:solidFill>
                            <a:srgbClr val="002060"/>
                          </a:solidFill>
                          <a:effectLst/>
                          <a:latin typeface="+mn-lt"/>
                        </a:rPr>
                        <a:t>12</a:t>
                      </a:r>
                      <a:endParaRPr lang="es-ES_tradnl" sz="2000" b="0" i="0" u="none" strike="noStrike" dirty="0">
                        <a:solidFill>
                          <a:srgbClr val="002060"/>
                        </a:solidFill>
                        <a:effectLst/>
                        <a:latin typeface="+mn-lt"/>
                      </a:endParaRPr>
                    </a:p>
                  </a:txBody>
                  <a:tcPr marL="12700" marR="12700" marT="12700" marB="0" anchor="ctr"/>
                </a:tc>
                <a:tc>
                  <a:txBody>
                    <a:bodyPr/>
                    <a:lstStyle/>
                    <a:p>
                      <a:pPr algn="ctr" fontAlgn="t"/>
                      <a:r>
                        <a:rPr lang="es-ES_tradnl" sz="2000" u="none" strike="noStrike" dirty="0">
                          <a:solidFill>
                            <a:srgbClr val="002060"/>
                          </a:solidFill>
                          <a:effectLst/>
                          <a:latin typeface="+mn-lt"/>
                        </a:rPr>
                        <a:t> </a:t>
                      </a:r>
                      <a:endParaRPr lang="es-ES_tradnl" sz="2000" b="0" i="0" u="none" strike="noStrike" dirty="0">
                        <a:solidFill>
                          <a:srgbClr val="002060"/>
                        </a:solidFill>
                        <a:effectLst/>
                        <a:latin typeface="+mn-lt"/>
                      </a:endParaRPr>
                    </a:p>
                  </a:txBody>
                  <a:tcPr marL="12700" marR="12700" marT="12700" marB="0" anchor="ctr"/>
                </a:tc>
                <a:tc>
                  <a:txBody>
                    <a:bodyPr/>
                    <a:lstStyle/>
                    <a:p>
                      <a:pPr algn="l" fontAlgn="ctr"/>
                      <a:r>
                        <a:rPr lang="es-ES_tradnl" sz="2000" u="none" strike="noStrike" dirty="0">
                          <a:solidFill>
                            <a:srgbClr val="002060"/>
                          </a:solidFill>
                          <a:effectLst/>
                          <a:latin typeface="+mn-lt"/>
                        </a:rPr>
                        <a:t>Punta Abreojos</a:t>
                      </a:r>
                      <a:endParaRPr lang="es-ES_tradnl" sz="2000" b="0" i="0" u="none" strike="noStrike" dirty="0">
                        <a:solidFill>
                          <a:srgbClr val="002060"/>
                        </a:solidFill>
                        <a:effectLst/>
                        <a:latin typeface="+mn-lt"/>
                      </a:endParaRPr>
                    </a:p>
                  </a:txBody>
                  <a:tcPr marL="12700" marR="12700" marT="12700" marB="0" anchor="ctr"/>
                </a:tc>
                <a:tc>
                  <a:txBody>
                    <a:bodyPr/>
                    <a:lstStyle/>
                    <a:p>
                      <a:pPr algn="l" fontAlgn="ctr"/>
                      <a:r>
                        <a:rPr lang="es-ES_tradnl" sz="2000" u="none" strike="noStrike" dirty="0">
                          <a:solidFill>
                            <a:srgbClr val="002060"/>
                          </a:solidFill>
                          <a:effectLst/>
                          <a:latin typeface="+mn-lt"/>
                        </a:rPr>
                        <a:t>Infantil</a:t>
                      </a:r>
                      <a:endParaRPr lang="es-ES_tradnl" sz="2000" b="0" i="0" u="none" strike="noStrike" dirty="0">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Punta Abreojos</a:t>
                      </a:r>
                      <a:endParaRPr lang="es-ES_tradnl" sz="2000" b="0" i="0" u="none" strike="noStrike">
                        <a:solidFill>
                          <a:srgbClr val="002060"/>
                        </a:solidFill>
                        <a:effectLst/>
                        <a:latin typeface="+mn-lt"/>
                      </a:endParaRPr>
                    </a:p>
                  </a:txBody>
                  <a:tcPr marL="12700" marR="12700" marT="12700" marB="0" anchor="ctr"/>
                </a:tc>
              </a:tr>
              <a:tr h="402916">
                <a:tc>
                  <a:txBody>
                    <a:bodyPr/>
                    <a:lstStyle/>
                    <a:p>
                      <a:pPr algn="ctr" fontAlgn="ctr"/>
                      <a:r>
                        <a:rPr lang="es-ES_tradnl" sz="2000" u="none" strike="noStrike">
                          <a:solidFill>
                            <a:srgbClr val="002060"/>
                          </a:solidFill>
                          <a:effectLst/>
                          <a:latin typeface="+mn-lt"/>
                        </a:rPr>
                        <a:t>16</a:t>
                      </a:r>
                      <a:endParaRPr lang="es-ES_tradnl" sz="2000" b="0" i="0" u="none" strike="noStrike">
                        <a:solidFill>
                          <a:srgbClr val="002060"/>
                        </a:solidFill>
                        <a:effectLst/>
                        <a:latin typeface="+mn-lt"/>
                      </a:endParaRPr>
                    </a:p>
                  </a:txBody>
                  <a:tcPr marL="12700" marR="12700" marT="12700" marB="0" anchor="ctr"/>
                </a:tc>
                <a:tc>
                  <a:txBody>
                    <a:bodyPr/>
                    <a:lstStyle/>
                    <a:p>
                      <a:pPr algn="ctr" fontAlgn="t"/>
                      <a:r>
                        <a:rPr lang="es-ES_tradnl" sz="2000" u="none" strike="noStrike" dirty="0">
                          <a:solidFill>
                            <a:srgbClr val="002060"/>
                          </a:solidFill>
                          <a:effectLst/>
                          <a:latin typeface="+mn-lt"/>
                        </a:rPr>
                        <a:t> </a:t>
                      </a:r>
                      <a:endParaRPr lang="es-ES_tradnl" sz="2000" b="0" i="0" u="none" strike="noStrike" dirty="0">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La Bocana</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dirty="0">
                          <a:solidFill>
                            <a:srgbClr val="002060"/>
                          </a:solidFill>
                          <a:effectLst/>
                          <a:latin typeface="+mn-lt"/>
                        </a:rPr>
                        <a:t>Infantil</a:t>
                      </a:r>
                      <a:endParaRPr lang="es-ES_tradnl" sz="2000" b="0" i="0" u="none" strike="noStrike" dirty="0">
                        <a:solidFill>
                          <a:srgbClr val="002060"/>
                        </a:solidFill>
                        <a:effectLst/>
                        <a:latin typeface="+mn-lt"/>
                      </a:endParaRPr>
                    </a:p>
                  </a:txBody>
                  <a:tcPr marL="12700" marR="12700" marT="12700" marB="0" anchor="ctr"/>
                </a:tc>
                <a:tc>
                  <a:txBody>
                    <a:bodyPr/>
                    <a:lstStyle/>
                    <a:p>
                      <a:pPr algn="l" fontAlgn="ctr"/>
                      <a:r>
                        <a:rPr lang="es-ES_tradnl" sz="2000" u="none" strike="noStrike" dirty="0">
                          <a:solidFill>
                            <a:srgbClr val="002060"/>
                          </a:solidFill>
                          <a:effectLst/>
                          <a:latin typeface="+mn-lt"/>
                        </a:rPr>
                        <a:t>La Bocana</a:t>
                      </a:r>
                      <a:endParaRPr lang="es-ES_tradnl" sz="2000" b="0" i="0" u="none" strike="noStrike" dirty="0">
                        <a:solidFill>
                          <a:srgbClr val="002060"/>
                        </a:solidFill>
                        <a:effectLst/>
                        <a:latin typeface="+mn-lt"/>
                      </a:endParaRPr>
                    </a:p>
                  </a:txBody>
                  <a:tcPr marL="12700" marR="12700" marT="12700" marB="0" anchor="ctr"/>
                </a:tc>
              </a:tr>
            </a:tbl>
          </a:graphicData>
        </a:graphic>
      </p:graphicFrame>
      <p:sp>
        <p:nvSpPr>
          <p:cNvPr id="3" name="CuadroTexto 2"/>
          <p:cNvSpPr txBox="1"/>
          <p:nvPr/>
        </p:nvSpPr>
        <p:spPr>
          <a:xfrm>
            <a:off x="1848558" y="1128891"/>
            <a:ext cx="8456161" cy="523220"/>
          </a:xfrm>
          <a:prstGeom prst="rect">
            <a:avLst/>
          </a:prstGeom>
          <a:noFill/>
        </p:spPr>
        <p:txBody>
          <a:bodyPr wrap="none" rtlCol="0">
            <a:spAutoFit/>
          </a:bodyPr>
          <a:lstStyle/>
          <a:p>
            <a:r>
              <a:rPr lang="es-MX" sz="2800" b="1" dirty="0">
                <a:solidFill>
                  <a:srgbClr val="002060"/>
                </a:solidFill>
              </a:rPr>
              <a:t>CALENDARIO: </a:t>
            </a:r>
            <a:r>
              <a:rPr lang="es-MX" sz="2800" b="1" dirty="0" smtClean="0">
                <a:solidFill>
                  <a:srgbClr val="002060"/>
                </a:solidFill>
              </a:rPr>
              <a:t>CLÍNICAS DE PESCA DEPORTIVA INFANTIL</a:t>
            </a:r>
            <a:endParaRPr lang="es-ES_tradnl" sz="2800" dirty="0">
              <a:solidFill>
                <a:srgbClr val="002060"/>
              </a:solidFill>
            </a:endParaRPr>
          </a:p>
        </p:txBody>
      </p:sp>
    </p:spTree>
    <p:extLst>
      <p:ext uri="{BB962C8B-B14F-4D97-AF65-F5344CB8AC3E}">
        <p14:creationId xmlns:p14="http://schemas.microsoft.com/office/powerpoint/2010/main" val="18096168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3927510227"/>
              </p:ext>
            </p:extLst>
          </p:nvPr>
        </p:nvGraphicFramePr>
        <p:xfrm>
          <a:off x="282222" y="1933223"/>
          <a:ext cx="11627556" cy="4600223"/>
        </p:xfrm>
        <a:graphic>
          <a:graphicData uri="http://schemas.openxmlformats.org/drawingml/2006/table">
            <a:tbl>
              <a:tblPr>
                <a:tableStyleId>{3C2FFA5D-87B4-456A-9821-1D502468CF0F}</a:tableStyleId>
              </a:tblPr>
              <a:tblGrid>
                <a:gridCol w="536222"/>
                <a:gridCol w="2427112"/>
                <a:gridCol w="2850444"/>
                <a:gridCol w="1937926"/>
                <a:gridCol w="1937926"/>
                <a:gridCol w="1937926"/>
              </a:tblGrid>
              <a:tr h="520912">
                <a:tc gridSpan="6">
                  <a:txBody>
                    <a:bodyPr/>
                    <a:lstStyle/>
                    <a:p>
                      <a:pPr algn="ctr" fontAlgn="ctr"/>
                      <a:r>
                        <a:rPr lang="es-ES_tradnl" sz="2000" b="1" i="0" u="none" strike="noStrike" dirty="0" smtClean="0">
                          <a:solidFill>
                            <a:schemeClr val="bg1"/>
                          </a:solidFill>
                          <a:effectLst/>
                          <a:latin typeface="+mn-lt"/>
                        </a:rPr>
                        <a:t>Municipio de Loreto</a:t>
                      </a:r>
                      <a:endParaRPr lang="es-ES_tradnl" sz="2000" b="1" i="0" u="none" strike="noStrike" dirty="0">
                        <a:solidFill>
                          <a:schemeClr val="bg1"/>
                        </a:solidFill>
                        <a:effectLst/>
                        <a:latin typeface="+mn-lt"/>
                      </a:endParaRPr>
                    </a:p>
                  </a:txBody>
                  <a:tcPr marL="12700" marR="12700" marT="12700" marB="0" anchor="ctr">
                    <a:solidFill>
                      <a:srgbClr val="002060"/>
                    </a:solidFill>
                  </a:tcPr>
                </a:tc>
                <a:tc hMerge="1">
                  <a:txBody>
                    <a:bodyPr/>
                    <a:lstStyle/>
                    <a:p>
                      <a:pPr algn="l" fontAlgn="ctr"/>
                      <a:endParaRPr lang="es-ES_tradnl" sz="1100" b="1" i="0" u="none" strike="noStrike">
                        <a:solidFill>
                          <a:srgbClr val="000000"/>
                        </a:solidFill>
                        <a:effectLst/>
                        <a:latin typeface="Calibri"/>
                      </a:endParaRPr>
                    </a:p>
                  </a:txBody>
                  <a:tcPr marL="12700" marR="12700" marT="12700" marB="0" anchor="ctr"/>
                </a:tc>
                <a:tc hMerge="1">
                  <a:txBody>
                    <a:bodyPr/>
                    <a:lstStyle/>
                    <a:p>
                      <a:pPr algn="l" fontAlgn="ctr"/>
                      <a:endParaRPr lang="es-ES_tradnl" sz="1100" b="1" i="0" u="none" strike="noStrike">
                        <a:solidFill>
                          <a:srgbClr val="000000"/>
                        </a:solidFill>
                        <a:effectLst/>
                        <a:latin typeface="Calibri"/>
                      </a:endParaRPr>
                    </a:p>
                  </a:txBody>
                  <a:tcPr marL="12700" marR="12700" marT="12700" marB="0" anchor="ctr"/>
                </a:tc>
                <a:tc hMerge="1">
                  <a:txBody>
                    <a:bodyPr/>
                    <a:lstStyle/>
                    <a:p>
                      <a:pPr algn="l" fontAlgn="ctr"/>
                      <a:endParaRPr lang="es-ES_tradnl" sz="1100" b="1" i="0" u="none" strike="noStrike">
                        <a:solidFill>
                          <a:srgbClr val="000000"/>
                        </a:solidFill>
                        <a:effectLst/>
                        <a:latin typeface="Calibri"/>
                      </a:endParaRPr>
                    </a:p>
                  </a:txBody>
                  <a:tcPr marL="12700" marR="12700" marT="12700" marB="0" anchor="ctr"/>
                </a:tc>
                <a:tc hMerge="1">
                  <a:txBody>
                    <a:bodyPr/>
                    <a:lstStyle/>
                    <a:p>
                      <a:pPr algn="l" fontAlgn="ctr"/>
                      <a:endParaRPr lang="es-ES_tradnl" sz="1100" b="1" i="0" u="none" strike="noStrike">
                        <a:solidFill>
                          <a:srgbClr val="000000"/>
                        </a:solidFill>
                        <a:effectLst/>
                        <a:latin typeface="Calibri"/>
                      </a:endParaRPr>
                    </a:p>
                  </a:txBody>
                  <a:tcPr marL="12700" marR="12700" marT="12700" marB="0" anchor="ctr"/>
                </a:tc>
                <a:tc hMerge="1">
                  <a:txBody>
                    <a:bodyPr/>
                    <a:lstStyle/>
                    <a:p>
                      <a:pPr algn="l" fontAlgn="ctr"/>
                      <a:endParaRPr lang="es-ES_tradnl" sz="1100" b="1" i="0" u="none" strike="noStrike" dirty="0">
                        <a:solidFill>
                          <a:srgbClr val="000000"/>
                        </a:solidFill>
                        <a:effectLst/>
                        <a:latin typeface="Calibri"/>
                      </a:endParaRPr>
                    </a:p>
                  </a:txBody>
                  <a:tcPr marL="12700" marR="12700" marT="12700" marB="0" anchor="ctr"/>
                </a:tc>
              </a:tr>
              <a:tr h="409348">
                <a:tc>
                  <a:txBody>
                    <a:bodyPr/>
                    <a:lstStyle/>
                    <a:p>
                      <a:pPr algn="ctr" fontAlgn="ctr"/>
                      <a:r>
                        <a:rPr lang="es-ES_tradnl" sz="2000" b="1" u="none" strike="noStrike" dirty="0">
                          <a:solidFill>
                            <a:srgbClr val="002060"/>
                          </a:solidFill>
                          <a:effectLst/>
                          <a:latin typeface="+mn-lt"/>
                        </a:rPr>
                        <a:t>No.</a:t>
                      </a:r>
                      <a:endParaRPr lang="es-ES_tradnl" sz="2000" b="1" i="0" u="none" strike="noStrike" dirty="0">
                        <a:solidFill>
                          <a:srgbClr val="002060"/>
                        </a:solidFill>
                        <a:effectLst/>
                        <a:latin typeface="+mn-lt"/>
                      </a:endParaRPr>
                    </a:p>
                  </a:txBody>
                  <a:tcPr marL="12700" marR="12700" marT="12700" marB="0" anchor="ctr"/>
                </a:tc>
                <a:tc>
                  <a:txBody>
                    <a:bodyPr/>
                    <a:lstStyle/>
                    <a:p>
                      <a:pPr algn="ctr" fontAlgn="ctr"/>
                      <a:r>
                        <a:rPr lang="es-ES_tradnl" sz="2000" b="1" u="none" strike="noStrike" dirty="0">
                          <a:solidFill>
                            <a:srgbClr val="002060"/>
                          </a:solidFill>
                          <a:effectLst/>
                          <a:latin typeface="+mn-lt"/>
                        </a:rPr>
                        <a:t>Fecha</a:t>
                      </a:r>
                      <a:endParaRPr lang="es-ES_tradnl" sz="2000" b="1" i="0" u="none" strike="noStrike" dirty="0">
                        <a:solidFill>
                          <a:srgbClr val="002060"/>
                        </a:solidFill>
                        <a:effectLst/>
                        <a:latin typeface="+mn-lt"/>
                      </a:endParaRPr>
                    </a:p>
                  </a:txBody>
                  <a:tcPr marL="12700" marR="12700" marT="12700" marB="0" anchor="ctr"/>
                </a:tc>
                <a:tc>
                  <a:txBody>
                    <a:bodyPr/>
                    <a:lstStyle/>
                    <a:p>
                      <a:pPr algn="ctr" fontAlgn="ctr"/>
                      <a:r>
                        <a:rPr lang="es-ES_tradnl" sz="2000" b="1" u="none" strike="noStrike" dirty="0">
                          <a:solidFill>
                            <a:srgbClr val="002060"/>
                          </a:solidFill>
                          <a:effectLst/>
                          <a:latin typeface="+mn-lt"/>
                        </a:rPr>
                        <a:t>Nombre del Torneo</a:t>
                      </a:r>
                      <a:endParaRPr lang="es-ES_tradnl" sz="2000" b="1" i="0" u="none" strike="noStrike" dirty="0">
                        <a:solidFill>
                          <a:srgbClr val="002060"/>
                        </a:solidFill>
                        <a:effectLst/>
                        <a:latin typeface="+mn-lt"/>
                      </a:endParaRPr>
                    </a:p>
                  </a:txBody>
                  <a:tcPr marL="12700" marR="12700" marT="12700" marB="0" anchor="ctr"/>
                </a:tc>
                <a:tc>
                  <a:txBody>
                    <a:bodyPr/>
                    <a:lstStyle/>
                    <a:p>
                      <a:pPr algn="ctr" fontAlgn="ctr"/>
                      <a:r>
                        <a:rPr lang="es-ES_tradnl" sz="2000" b="1" u="none" strike="noStrike" dirty="0">
                          <a:solidFill>
                            <a:srgbClr val="002060"/>
                          </a:solidFill>
                          <a:effectLst/>
                          <a:latin typeface="+mn-lt"/>
                        </a:rPr>
                        <a:t>Categoría</a:t>
                      </a:r>
                      <a:endParaRPr lang="es-ES_tradnl" sz="2000" b="1" i="0" u="none" strike="noStrike" dirty="0">
                        <a:solidFill>
                          <a:srgbClr val="002060"/>
                        </a:solidFill>
                        <a:effectLst/>
                        <a:latin typeface="+mn-lt"/>
                      </a:endParaRPr>
                    </a:p>
                  </a:txBody>
                  <a:tcPr marL="12700" marR="12700" marT="12700" marB="0" anchor="ctr"/>
                </a:tc>
                <a:tc>
                  <a:txBody>
                    <a:bodyPr/>
                    <a:lstStyle/>
                    <a:p>
                      <a:pPr algn="ctr" fontAlgn="ctr"/>
                      <a:r>
                        <a:rPr lang="es-ES_tradnl" sz="2000" b="1" u="none" strike="noStrike" dirty="0">
                          <a:solidFill>
                            <a:srgbClr val="002060"/>
                          </a:solidFill>
                          <a:effectLst/>
                          <a:latin typeface="+mn-lt"/>
                        </a:rPr>
                        <a:t>Especie</a:t>
                      </a:r>
                      <a:endParaRPr lang="es-ES_tradnl" sz="2000" b="1" i="0" u="none" strike="noStrike" dirty="0">
                        <a:solidFill>
                          <a:srgbClr val="002060"/>
                        </a:solidFill>
                        <a:effectLst/>
                        <a:latin typeface="+mn-lt"/>
                      </a:endParaRPr>
                    </a:p>
                  </a:txBody>
                  <a:tcPr marL="12700" marR="12700" marT="12700" marB="0" anchor="ctr"/>
                </a:tc>
                <a:tc>
                  <a:txBody>
                    <a:bodyPr/>
                    <a:lstStyle/>
                    <a:p>
                      <a:pPr algn="ctr" fontAlgn="ctr"/>
                      <a:r>
                        <a:rPr lang="es-ES_tradnl" sz="2000" b="1" u="none" strike="noStrike" dirty="0">
                          <a:solidFill>
                            <a:srgbClr val="002060"/>
                          </a:solidFill>
                          <a:effectLst/>
                          <a:latin typeface="+mn-lt"/>
                        </a:rPr>
                        <a:t>Comunidad</a:t>
                      </a:r>
                      <a:endParaRPr lang="es-ES_tradnl" sz="2000" b="1" i="0" u="none" strike="noStrike" dirty="0">
                        <a:solidFill>
                          <a:srgbClr val="002060"/>
                        </a:solidFill>
                        <a:effectLst/>
                        <a:latin typeface="+mn-lt"/>
                      </a:endParaRPr>
                    </a:p>
                  </a:txBody>
                  <a:tcPr marL="12700" marR="12700" marT="12700" marB="0" anchor="ctr"/>
                </a:tc>
              </a:tr>
              <a:tr h="367963">
                <a:tc>
                  <a:txBody>
                    <a:bodyPr/>
                    <a:lstStyle/>
                    <a:p>
                      <a:pPr algn="ctr" fontAlgn="ctr"/>
                      <a:r>
                        <a:rPr lang="es-ES_tradnl" sz="2000" u="none" strike="noStrike" dirty="0">
                          <a:solidFill>
                            <a:srgbClr val="002060"/>
                          </a:solidFill>
                          <a:effectLst/>
                          <a:latin typeface="+mn-lt"/>
                        </a:rPr>
                        <a:t>5</a:t>
                      </a:r>
                      <a:endParaRPr lang="es-ES_tradnl" sz="2000" b="0" i="0" u="none" strike="noStrike" dirty="0">
                        <a:solidFill>
                          <a:srgbClr val="002060"/>
                        </a:solidFill>
                        <a:effectLst/>
                        <a:latin typeface="+mn-lt"/>
                      </a:endParaRPr>
                    </a:p>
                  </a:txBody>
                  <a:tcPr marL="12700" marR="12700" marT="12700" marB="0" anchor="ctr"/>
                </a:tc>
                <a:tc>
                  <a:txBody>
                    <a:bodyPr/>
                    <a:lstStyle/>
                    <a:p>
                      <a:pPr algn="ctr" fontAlgn="ctr"/>
                      <a:r>
                        <a:rPr lang="es-ES_tradnl" sz="2000" u="none" strike="noStrike">
                          <a:solidFill>
                            <a:srgbClr val="002060"/>
                          </a:solidFill>
                          <a:effectLst/>
                          <a:latin typeface="+mn-lt"/>
                        </a:rPr>
                        <a:t>16 al 18 abril</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La misión</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Altamar</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Jurel</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Loreto</a:t>
                      </a:r>
                      <a:endParaRPr lang="es-ES_tradnl" sz="2000" b="0" i="0" u="none" strike="noStrike">
                        <a:solidFill>
                          <a:srgbClr val="002060"/>
                        </a:solidFill>
                        <a:effectLst/>
                        <a:latin typeface="+mn-lt"/>
                      </a:endParaRPr>
                    </a:p>
                  </a:txBody>
                  <a:tcPr marL="12700" marR="12700" marT="12700" marB="0" anchor="ctr"/>
                </a:tc>
              </a:tr>
              <a:tr h="409348">
                <a:tc>
                  <a:txBody>
                    <a:bodyPr/>
                    <a:lstStyle/>
                    <a:p>
                      <a:pPr algn="ctr" fontAlgn="ctr"/>
                      <a:r>
                        <a:rPr lang="es-ES_tradnl" sz="2000" u="none" strike="noStrike" dirty="0">
                          <a:solidFill>
                            <a:srgbClr val="002060"/>
                          </a:solidFill>
                          <a:effectLst/>
                          <a:latin typeface="+mn-lt"/>
                        </a:rPr>
                        <a:t>7</a:t>
                      </a:r>
                      <a:endParaRPr lang="es-ES_tradnl" sz="2000" b="0" i="0" u="none" strike="noStrike" dirty="0">
                        <a:solidFill>
                          <a:srgbClr val="002060"/>
                        </a:solidFill>
                        <a:effectLst/>
                        <a:latin typeface="+mn-lt"/>
                      </a:endParaRPr>
                    </a:p>
                  </a:txBody>
                  <a:tcPr marL="12700" marR="12700" marT="12700" marB="0" anchor="ctr"/>
                </a:tc>
                <a:tc>
                  <a:txBody>
                    <a:bodyPr/>
                    <a:lstStyle/>
                    <a:p>
                      <a:pPr algn="ctr" fontAlgn="ctr"/>
                      <a:r>
                        <a:rPr lang="es-ES_tradnl" sz="2000" u="none" strike="noStrike">
                          <a:solidFill>
                            <a:srgbClr val="002060"/>
                          </a:solidFill>
                          <a:effectLst/>
                          <a:latin typeface="+mn-lt"/>
                        </a:rPr>
                        <a:t>30 abril al 2 de mayo</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Ranchero</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Altamar</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Jurel</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Loreto</a:t>
                      </a:r>
                      <a:endParaRPr lang="es-ES_tradnl" sz="2000" b="0" i="0" u="none" strike="noStrike">
                        <a:solidFill>
                          <a:srgbClr val="002060"/>
                        </a:solidFill>
                        <a:effectLst/>
                        <a:latin typeface="+mn-lt"/>
                      </a:endParaRPr>
                    </a:p>
                  </a:txBody>
                  <a:tcPr marL="12700" marR="12700" marT="12700" marB="0" anchor="ctr"/>
                </a:tc>
              </a:tr>
              <a:tr h="423207">
                <a:tc>
                  <a:txBody>
                    <a:bodyPr/>
                    <a:lstStyle/>
                    <a:p>
                      <a:pPr algn="ctr" fontAlgn="ctr"/>
                      <a:r>
                        <a:rPr lang="es-ES_tradnl" sz="2000" u="none" strike="noStrike" dirty="0">
                          <a:solidFill>
                            <a:srgbClr val="002060"/>
                          </a:solidFill>
                          <a:effectLst/>
                          <a:latin typeface="+mn-lt"/>
                        </a:rPr>
                        <a:t>10</a:t>
                      </a:r>
                      <a:endParaRPr lang="es-ES_tradnl" sz="2000" b="0" i="0" u="none" strike="noStrike" dirty="0">
                        <a:solidFill>
                          <a:srgbClr val="002060"/>
                        </a:solidFill>
                        <a:effectLst/>
                        <a:latin typeface="+mn-lt"/>
                      </a:endParaRPr>
                    </a:p>
                  </a:txBody>
                  <a:tcPr marL="12700" marR="12700" marT="12700" marB="0" anchor="ctr"/>
                </a:tc>
                <a:tc>
                  <a:txBody>
                    <a:bodyPr/>
                    <a:lstStyle/>
                    <a:p>
                      <a:pPr algn="ctr" fontAlgn="ctr"/>
                      <a:r>
                        <a:rPr lang="es-ES_tradnl" sz="2000" u="none" strike="noStrike" dirty="0">
                          <a:solidFill>
                            <a:srgbClr val="002060"/>
                          </a:solidFill>
                          <a:effectLst/>
                          <a:latin typeface="+mn-lt"/>
                        </a:rPr>
                        <a:t>3 al 6 mayo</a:t>
                      </a:r>
                      <a:endParaRPr lang="es-ES_tradnl" sz="2000" b="0" i="0" u="none" strike="noStrike" dirty="0">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Casstour</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Altamar</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Jurel</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Loreto</a:t>
                      </a:r>
                      <a:endParaRPr lang="es-ES_tradnl" sz="2000" b="0" i="0" u="none" strike="noStrike">
                        <a:solidFill>
                          <a:srgbClr val="002060"/>
                        </a:solidFill>
                        <a:effectLst/>
                        <a:latin typeface="+mn-lt"/>
                      </a:endParaRPr>
                    </a:p>
                  </a:txBody>
                  <a:tcPr marL="12700" marR="12700" marT="12700" marB="0" anchor="ctr"/>
                </a:tc>
              </a:tr>
              <a:tr h="409348">
                <a:tc>
                  <a:txBody>
                    <a:bodyPr/>
                    <a:lstStyle/>
                    <a:p>
                      <a:pPr algn="ctr" fontAlgn="ctr"/>
                      <a:r>
                        <a:rPr lang="es-ES_tradnl" sz="2000" u="none" strike="noStrike">
                          <a:solidFill>
                            <a:srgbClr val="002060"/>
                          </a:solidFill>
                          <a:effectLst/>
                          <a:latin typeface="+mn-lt"/>
                        </a:rPr>
                        <a:t>11</a:t>
                      </a:r>
                      <a:endParaRPr lang="es-ES_tradnl" sz="2000" b="0" i="0" u="none" strike="noStrike">
                        <a:solidFill>
                          <a:srgbClr val="002060"/>
                        </a:solidFill>
                        <a:effectLst/>
                        <a:latin typeface="+mn-lt"/>
                      </a:endParaRPr>
                    </a:p>
                  </a:txBody>
                  <a:tcPr marL="12700" marR="12700" marT="12700" marB="0" anchor="ctr"/>
                </a:tc>
                <a:tc>
                  <a:txBody>
                    <a:bodyPr/>
                    <a:lstStyle/>
                    <a:p>
                      <a:pPr algn="ctr" fontAlgn="ctr"/>
                      <a:r>
                        <a:rPr lang="es-ES_tradnl" sz="2000" u="none" strike="noStrike" dirty="0">
                          <a:solidFill>
                            <a:srgbClr val="002060"/>
                          </a:solidFill>
                          <a:effectLst/>
                          <a:latin typeface="+mn-lt"/>
                        </a:rPr>
                        <a:t>15 al 17 mayo</a:t>
                      </a:r>
                      <a:endParaRPr lang="es-ES_tradnl" sz="2000" b="0" i="0" u="none" strike="noStrike" dirty="0">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2do Torneo Robert Ross</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Altamar</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Marlin, Dorado</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Puerto Escondido</a:t>
                      </a:r>
                      <a:endParaRPr lang="es-ES_tradnl" sz="2000" b="0" i="0" u="none" strike="noStrike">
                        <a:solidFill>
                          <a:srgbClr val="002060"/>
                        </a:solidFill>
                        <a:effectLst/>
                        <a:latin typeface="+mn-lt"/>
                      </a:endParaRPr>
                    </a:p>
                  </a:txBody>
                  <a:tcPr marL="12700" marR="12700" marT="12700" marB="0" anchor="ctr"/>
                </a:tc>
              </a:tr>
              <a:tr h="606964">
                <a:tc>
                  <a:txBody>
                    <a:bodyPr/>
                    <a:lstStyle/>
                    <a:p>
                      <a:pPr algn="ctr" fontAlgn="ctr"/>
                      <a:r>
                        <a:rPr lang="es-ES_tradnl" sz="2000" u="none" strike="noStrike">
                          <a:solidFill>
                            <a:srgbClr val="002060"/>
                          </a:solidFill>
                          <a:effectLst/>
                          <a:latin typeface="+mn-lt"/>
                        </a:rPr>
                        <a:t>14</a:t>
                      </a:r>
                      <a:endParaRPr lang="es-ES_tradnl" sz="2000" b="0" i="0" u="none" strike="noStrike">
                        <a:solidFill>
                          <a:srgbClr val="002060"/>
                        </a:solidFill>
                        <a:effectLst/>
                        <a:latin typeface="+mn-lt"/>
                      </a:endParaRPr>
                    </a:p>
                  </a:txBody>
                  <a:tcPr marL="12700" marR="12700" marT="12700" marB="0" anchor="ctr"/>
                </a:tc>
                <a:tc>
                  <a:txBody>
                    <a:bodyPr/>
                    <a:lstStyle/>
                    <a:p>
                      <a:pPr algn="ctr" fontAlgn="ctr"/>
                      <a:r>
                        <a:rPr lang="es-ES_tradnl" sz="2000" u="none" strike="noStrike" dirty="0">
                          <a:solidFill>
                            <a:srgbClr val="002060"/>
                          </a:solidFill>
                          <a:effectLst/>
                          <a:latin typeface="+mn-lt"/>
                        </a:rPr>
                        <a:t>5 y 6 de junio</a:t>
                      </a:r>
                      <a:endParaRPr lang="es-ES_tradnl" sz="2000" b="0" i="0" u="none" strike="noStrike" dirty="0">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6to Torneo Gastronómico</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Altamar</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Jurel</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Loreto</a:t>
                      </a:r>
                      <a:endParaRPr lang="es-ES_tradnl" sz="2000" b="0" i="0" u="none" strike="noStrike">
                        <a:solidFill>
                          <a:srgbClr val="002060"/>
                        </a:solidFill>
                        <a:effectLst/>
                        <a:latin typeface="+mn-lt"/>
                      </a:endParaRPr>
                    </a:p>
                  </a:txBody>
                  <a:tcPr marL="12700" marR="12700" marT="12700" marB="0" anchor="ctr"/>
                </a:tc>
              </a:tr>
              <a:tr h="409348">
                <a:tc>
                  <a:txBody>
                    <a:bodyPr/>
                    <a:lstStyle/>
                    <a:p>
                      <a:pPr algn="ctr" fontAlgn="ctr"/>
                      <a:r>
                        <a:rPr lang="es-ES_tradnl" sz="2000" u="none" strike="noStrike">
                          <a:solidFill>
                            <a:srgbClr val="002060"/>
                          </a:solidFill>
                          <a:effectLst/>
                          <a:latin typeface="+mn-lt"/>
                        </a:rPr>
                        <a:t>20</a:t>
                      </a:r>
                      <a:endParaRPr lang="es-ES_tradnl" sz="2000" b="0" i="0" u="none" strike="noStrike">
                        <a:solidFill>
                          <a:srgbClr val="002060"/>
                        </a:solidFill>
                        <a:effectLst/>
                        <a:latin typeface="+mn-lt"/>
                      </a:endParaRPr>
                    </a:p>
                  </a:txBody>
                  <a:tcPr marL="12700" marR="12700" marT="12700" marB="0" anchor="ctr"/>
                </a:tc>
                <a:tc>
                  <a:txBody>
                    <a:bodyPr/>
                    <a:lstStyle/>
                    <a:p>
                      <a:pPr algn="ctr" fontAlgn="ctr"/>
                      <a:r>
                        <a:rPr lang="es-ES_tradnl" sz="2000" u="none" strike="noStrike" dirty="0">
                          <a:solidFill>
                            <a:srgbClr val="002060"/>
                          </a:solidFill>
                          <a:effectLst/>
                          <a:latin typeface="+mn-lt"/>
                        </a:rPr>
                        <a:t>27 y 28 de junio</a:t>
                      </a:r>
                      <a:endParaRPr lang="es-ES_tradnl" sz="2000" b="0" i="0" u="none" strike="noStrike" dirty="0">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Blue Anchor</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Altamar</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Jurel</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Loreto</a:t>
                      </a:r>
                      <a:endParaRPr lang="es-ES_tradnl" sz="2000" b="0" i="0" u="none" strike="noStrike">
                        <a:solidFill>
                          <a:srgbClr val="002060"/>
                        </a:solidFill>
                        <a:effectLst/>
                        <a:latin typeface="+mn-lt"/>
                      </a:endParaRPr>
                    </a:p>
                  </a:txBody>
                  <a:tcPr marL="12700" marR="12700" marT="12700" marB="0" anchor="ctr"/>
                </a:tc>
              </a:tr>
              <a:tr h="409348">
                <a:tc>
                  <a:txBody>
                    <a:bodyPr/>
                    <a:lstStyle/>
                    <a:p>
                      <a:pPr algn="ctr" fontAlgn="ctr"/>
                      <a:r>
                        <a:rPr lang="es-ES_tradnl" sz="2000" u="none" strike="noStrike">
                          <a:solidFill>
                            <a:srgbClr val="002060"/>
                          </a:solidFill>
                          <a:effectLst/>
                          <a:latin typeface="+mn-lt"/>
                        </a:rPr>
                        <a:t>24</a:t>
                      </a:r>
                      <a:endParaRPr lang="es-ES_tradnl" sz="2000" b="0" i="0" u="none" strike="noStrike">
                        <a:solidFill>
                          <a:srgbClr val="002060"/>
                        </a:solidFill>
                        <a:effectLst/>
                        <a:latin typeface="+mn-lt"/>
                      </a:endParaRPr>
                    </a:p>
                  </a:txBody>
                  <a:tcPr marL="12700" marR="12700" marT="12700" marB="0" anchor="ctr"/>
                </a:tc>
                <a:tc>
                  <a:txBody>
                    <a:bodyPr/>
                    <a:lstStyle/>
                    <a:p>
                      <a:pPr algn="ctr" fontAlgn="ctr"/>
                      <a:r>
                        <a:rPr lang="es-ES_tradnl" sz="2000" u="none" strike="noStrike" dirty="0">
                          <a:solidFill>
                            <a:srgbClr val="002060"/>
                          </a:solidFill>
                          <a:effectLst/>
                          <a:latin typeface="+mn-lt"/>
                        </a:rPr>
                        <a:t>9 al 11 julio</a:t>
                      </a:r>
                      <a:endParaRPr lang="es-ES_tradnl" sz="2000" b="0" i="0" u="none" strike="noStrike" dirty="0">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Fishing For The Mission</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Altamar</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Jurel</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Loreto</a:t>
                      </a:r>
                      <a:endParaRPr lang="es-ES_tradnl" sz="2000" b="0" i="0" u="none" strike="noStrike">
                        <a:solidFill>
                          <a:srgbClr val="002060"/>
                        </a:solidFill>
                        <a:effectLst/>
                        <a:latin typeface="+mn-lt"/>
                      </a:endParaRPr>
                    </a:p>
                  </a:txBody>
                  <a:tcPr marL="12700" marR="12700" marT="12700" marB="0" anchor="ctr"/>
                </a:tc>
              </a:tr>
              <a:tr h="634437">
                <a:tc>
                  <a:txBody>
                    <a:bodyPr/>
                    <a:lstStyle/>
                    <a:p>
                      <a:pPr algn="ctr" fontAlgn="ctr"/>
                      <a:r>
                        <a:rPr lang="es-ES_tradnl" sz="2000" u="none" strike="noStrike">
                          <a:solidFill>
                            <a:srgbClr val="002060"/>
                          </a:solidFill>
                          <a:effectLst/>
                          <a:latin typeface="+mn-lt"/>
                        </a:rPr>
                        <a:t>31</a:t>
                      </a:r>
                      <a:endParaRPr lang="es-ES_tradnl" sz="2000" b="0" i="0" u="none" strike="noStrike">
                        <a:solidFill>
                          <a:srgbClr val="002060"/>
                        </a:solidFill>
                        <a:effectLst/>
                        <a:latin typeface="+mn-lt"/>
                      </a:endParaRPr>
                    </a:p>
                  </a:txBody>
                  <a:tcPr marL="12700" marR="12700" marT="12700" marB="0" anchor="ctr"/>
                </a:tc>
                <a:tc>
                  <a:txBody>
                    <a:bodyPr/>
                    <a:lstStyle/>
                    <a:p>
                      <a:pPr algn="ctr" fontAlgn="ctr"/>
                      <a:r>
                        <a:rPr lang="es-ES_tradnl" sz="2000" u="none" strike="noStrike" dirty="0">
                          <a:solidFill>
                            <a:srgbClr val="002060"/>
                          </a:solidFill>
                          <a:effectLst/>
                          <a:latin typeface="+mn-lt"/>
                        </a:rPr>
                        <a:t>Agosto</a:t>
                      </a:r>
                      <a:endParaRPr lang="es-ES_tradnl" sz="2000" b="0" i="0" u="none" strike="noStrike" dirty="0">
                        <a:solidFill>
                          <a:srgbClr val="002060"/>
                        </a:solidFill>
                        <a:effectLst/>
                        <a:latin typeface="+mn-lt"/>
                      </a:endParaRPr>
                    </a:p>
                  </a:txBody>
                  <a:tcPr marL="12700" marR="12700" marT="12700" marB="0" anchor="ctr"/>
                </a:tc>
                <a:tc>
                  <a:txBody>
                    <a:bodyPr/>
                    <a:lstStyle/>
                    <a:p>
                      <a:pPr algn="l" fontAlgn="ctr"/>
                      <a:r>
                        <a:rPr lang="es-ES_tradnl" sz="2000" u="none" strike="noStrike" dirty="0">
                          <a:solidFill>
                            <a:srgbClr val="002060"/>
                          </a:solidFill>
                          <a:effectLst/>
                          <a:latin typeface="+mn-lt"/>
                        </a:rPr>
                        <a:t>Club Caza del Valle de  Santo Domingo</a:t>
                      </a:r>
                      <a:endParaRPr lang="es-ES_tradnl" sz="2000" b="0" i="0" u="none" strike="noStrike" dirty="0">
                        <a:solidFill>
                          <a:srgbClr val="002060"/>
                        </a:solidFill>
                        <a:effectLst/>
                        <a:latin typeface="+mn-lt"/>
                      </a:endParaRPr>
                    </a:p>
                  </a:txBody>
                  <a:tcPr marL="12700" marR="12700" marT="12700" marB="0" anchor="ctr"/>
                </a:tc>
                <a:tc>
                  <a:txBody>
                    <a:bodyPr/>
                    <a:lstStyle/>
                    <a:p>
                      <a:pPr algn="l" fontAlgn="t"/>
                      <a:r>
                        <a:rPr lang="es-ES_tradnl" sz="2000" u="none" strike="noStrike">
                          <a:solidFill>
                            <a:srgbClr val="002060"/>
                          </a:solidFill>
                          <a:effectLst/>
                          <a:latin typeface="+mn-lt"/>
                        </a:rPr>
                        <a:t> </a:t>
                      </a:r>
                      <a:endParaRPr lang="es-ES_tradnl" sz="2000" b="0" i="0" u="none" strike="noStrike">
                        <a:solidFill>
                          <a:srgbClr val="002060"/>
                        </a:solidFill>
                        <a:effectLst/>
                        <a:latin typeface="+mn-lt"/>
                      </a:endParaRPr>
                    </a:p>
                  </a:txBody>
                  <a:tcPr marL="12700" marR="12700" marT="12700" marB="0"/>
                </a:tc>
                <a:tc>
                  <a:txBody>
                    <a:bodyPr/>
                    <a:lstStyle/>
                    <a:p>
                      <a:pPr algn="l" fontAlgn="t"/>
                      <a:r>
                        <a:rPr lang="es-ES_tradnl" sz="2000" u="none" strike="noStrike">
                          <a:solidFill>
                            <a:srgbClr val="002060"/>
                          </a:solidFill>
                          <a:effectLst/>
                          <a:latin typeface="+mn-lt"/>
                        </a:rPr>
                        <a:t> </a:t>
                      </a:r>
                      <a:endParaRPr lang="es-ES_tradnl" sz="2000" b="0" i="0" u="none" strike="noStrike">
                        <a:solidFill>
                          <a:srgbClr val="002060"/>
                        </a:solidFill>
                        <a:effectLst/>
                        <a:latin typeface="+mn-lt"/>
                      </a:endParaRPr>
                    </a:p>
                  </a:txBody>
                  <a:tcPr marL="12700" marR="12700" marT="12700" marB="0"/>
                </a:tc>
                <a:tc>
                  <a:txBody>
                    <a:bodyPr/>
                    <a:lstStyle/>
                    <a:p>
                      <a:pPr algn="l" fontAlgn="ctr"/>
                      <a:r>
                        <a:rPr lang="es-ES_tradnl" sz="2000" u="none" strike="noStrike" dirty="0">
                          <a:solidFill>
                            <a:srgbClr val="002060"/>
                          </a:solidFill>
                          <a:effectLst/>
                          <a:latin typeface="+mn-lt"/>
                        </a:rPr>
                        <a:t>Loreto</a:t>
                      </a:r>
                      <a:endParaRPr lang="es-ES_tradnl" sz="2000" b="0" i="0" u="none" strike="noStrike" dirty="0">
                        <a:solidFill>
                          <a:srgbClr val="002060"/>
                        </a:solidFill>
                        <a:effectLst/>
                        <a:latin typeface="+mn-lt"/>
                      </a:endParaRPr>
                    </a:p>
                  </a:txBody>
                  <a:tcPr marL="12700" marR="12700" marT="12700" marB="0" anchor="ctr"/>
                </a:tc>
              </a:tr>
            </a:tbl>
          </a:graphicData>
        </a:graphic>
      </p:graphicFrame>
      <p:sp>
        <p:nvSpPr>
          <p:cNvPr id="3" name="CuadroTexto 2"/>
          <p:cNvSpPr txBox="1"/>
          <p:nvPr/>
        </p:nvSpPr>
        <p:spPr>
          <a:xfrm>
            <a:off x="1509894" y="1128891"/>
            <a:ext cx="9159554" cy="523220"/>
          </a:xfrm>
          <a:prstGeom prst="rect">
            <a:avLst/>
          </a:prstGeom>
          <a:noFill/>
        </p:spPr>
        <p:txBody>
          <a:bodyPr wrap="none" rtlCol="0">
            <a:spAutoFit/>
          </a:bodyPr>
          <a:lstStyle/>
          <a:p>
            <a:r>
              <a:rPr lang="es-MX" sz="2800" b="1" dirty="0">
                <a:solidFill>
                  <a:srgbClr val="002060"/>
                </a:solidFill>
              </a:rPr>
              <a:t>CALENDARIO: TORNEOS DE PESCA DEPORTIVA DE </a:t>
            </a:r>
            <a:r>
              <a:rPr lang="es-MX" sz="2800" b="1" dirty="0" smtClean="0">
                <a:solidFill>
                  <a:srgbClr val="002060"/>
                </a:solidFill>
              </a:rPr>
              <a:t>ALTAMAR</a:t>
            </a:r>
            <a:endParaRPr lang="es-ES_tradnl" sz="2800" dirty="0">
              <a:solidFill>
                <a:srgbClr val="002060"/>
              </a:solidFill>
            </a:endParaRPr>
          </a:p>
        </p:txBody>
      </p:sp>
    </p:spTree>
    <p:extLst>
      <p:ext uri="{BB962C8B-B14F-4D97-AF65-F5344CB8AC3E}">
        <p14:creationId xmlns:p14="http://schemas.microsoft.com/office/powerpoint/2010/main" val="37224621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3141295155"/>
              </p:ext>
            </p:extLst>
          </p:nvPr>
        </p:nvGraphicFramePr>
        <p:xfrm>
          <a:off x="268110" y="1961447"/>
          <a:ext cx="11613444" cy="4600220"/>
        </p:xfrm>
        <a:graphic>
          <a:graphicData uri="http://schemas.openxmlformats.org/drawingml/2006/table">
            <a:tbl>
              <a:tblPr>
                <a:tableStyleId>{3C2FFA5D-87B4-456A-9821-1D502468CF0F}</a:tableStyleId>
              </a:tblPr>
              <a:tblGrid>
                <a:gridCol w="762001"/>
                <a:gridCol w="1580445"/>
                <a:gridCol w="3464276"/>
                <a:gridCol w="1935574"/>
                <a:gridCol w="1935574"/>
                <a:gridCol w="1935574"/>
              </a:tblGrid>
              <a:tr h="828611">
                <a:tc gridSpan="6">
                  <a:txBody>
                    <a:bodyPr/>
                    <a:lstStyle/>
                    <a:p>
                      <a:pPr algn="ctr" fontAlgn="ctr"/>
                      <a:r>
                        <a:rPr lang="es-ES_tradnl" sz="2000" b="1" i="0" u="none" strike="noStrike" dirty="0" smtClean="0">
                          <a:solidFill>
                            <a:schemeClr val="bg1"/>
                          </a:solidFill>
                          <a:effectLst/>
                          <a:latin typeface="+mn-lt"/>
                        </a:rPr>
                        <a:t>Municipio de Loreto</a:t>
                      </a:r>
                      <a:endParaRPr lang="es-ES_tradnl" sz="2000" b="1" i="0" u="none" strike="noStrike" dirty="0">
                        <a:solidFill>
                          <a:schemeClr val="bg1"/>
                        </a:solidFill>
                        <a:effectLst/>
                        <a:latin typeface="+mn-lt"/>
                      </a:endParaRPr>
                    </a:p>
                  </a:txBody>
                  <a:tcPr marL="12700" marR="12700" marT="12700" marB="0" anchor="ctr">
                    <a:solidFill>
                      <a:srgbClr val="002060"/>
                    </a:solidFill>
                  </a:tcPr>
                </a:tc>
                <a:tc hMerge="1">
                  <a:txBody>
                    <a:bodyPr/>
                    <a:lstStyle/>
                    <a:p>
                      <a:pPr algn="l" fontAlgn="ctr"/>
                      <a:endParaRPr lang="es-ES_tradnl" sz="1100" b="1" i="0" u="none" strike="noStrike">
                        <a:solidFill>
                          <a:srgbClr val="000000"/>
                        </a:solidFill>
                        <a:effectLst/>
                        <a:latin typeface="Calibri"/>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ctr"/>
                      <a:endParaRPr lang="es-ES_tradnl" sz="1100" b="1" i="0" u="none" strike="noStrike">
                        <a:solidFill>
                          <a:srgbClr val="000000"/>
                        </a:solidFill>
                        <a:effectLst/>
                        <a:latin typeface="Calibri"/>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ctr"/>
                      <a:endParaRPr lang="es-ES_tradnl" sz="1100" b="1" i="0" u="none" strike="noStrike">
                        <a:solidFill>
                          <a:srgbClr val="000000"/>
                        </a:solidFill>
                        <a:effectLst/>
                        <a:latin typeface="Calibri"/>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ctr"/>
                      <a:endParaRPr lang="es-ES_tradnl" sz="1100" b="1" i="0" u="none" strike="noStrike">
                        <a:solidFill>
                          <a:srgbClr val="000000"/>
                        </a:solidFill>
                        <a:effectLst/>
                        <a:latin typeface="Calibri"/>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fontAlgn="ctr"/>
                      <a:endParaRPr lang="es-ES_tradnl" sz="1100" b="1" i="0" u="none" strike="noStrike" dirty="0">
                        <a:solidFill>
                          <a:srgbClr val="000000"/>
                        </a:solidFill>
                        <a:effectLst/>
                        <a:latin typeface="Calibri"/>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28611">
                <a:tc>
                  <a:txBody>
                    <a:bodyPr/>
                    <a:lstStyle/>
                    <a:p>
                      <a:pPr algn="ctr" fontAlgn="ctr"/>
                      <a:r>
                        <a:rPr lang="es-ES_tradnl" sz="2000" b="1" u="none" strike="noStrike" dirty="0">
                          <a:solidFill>
                            <a:srgbClr val="002060"/>
                          </a:solidFill>
                          <a:effectLst/>
                          <a:latin typeface="+mn-lt"/>
                        </a:rPr>
                        <a:t>No.</a:t>
                      </a:r>
                      <a:endParaRPr lang="es-ES_tradnl" sz="2000" b="1" i="0" u="none" strike="noStrike" dirty="0">
                        <a:solidFill>
                          <a:srgbClr val="002060"/>
                        </a:solidFill>
                        <a:effectLst/>
                        <a:latin typeface="+mn-lt"/>
                      </a:endParaRPr>
                    </a:p>
                  </a:txBody>
                  <a:tcPr marL="12700" marR="12700" marT="12700" marB="0" anchor="ctr"/>
                </a:tc>
                <a:tc>
                  <a:txBody>
                    <a:bodyPr/>
                    <a:lstStyle/>
                    <a:p>
                      <a:pPr algn="ctr" fontAlgn="ctr"/>
                      <a:r>
                        <a:rPr lang="es-ES_tradnl" sz="2000" b="1" u="none" strike="noStrike" dirty="0">
                          <a:solidFill>
                            <a:srgbClr val="002060"/>
                          </a:solidFill>
                          <a:effectLst/>
                          <a:latin typeface="+mn-lt"/>
                        </a:rPr>
                        <a:t>Fecha</a:t>
                      </a:r>
                      <a:endParaRPr lang="es-ES_tradnl" sz="2000" b="1" i="0" u="none" strike="noStrike" dirty="0">
                        <a:solidFill>
                          <a:srgbClr val="002060"/>
                        </a:solidFill>
                        <a:effectLst/>
                        <a:latin typeface="+mn-lt"/>
                      </a:endParaRPr>
                    </a:p>
                  </a:txBody>
                  <a:tcPr marL="12700" marR="12700" marT="12700" marB="0" anchor="ctr"/>
                </a:tc>
                <a:tc>
                  <a:txBody>
                    <a:bodyPr/>
                    <a:lstStyle/>
                    <a:p>
                      <a:pPr algn="ctr" fontAlgn="ctr"/>
                      <a:r>
                        <a:rPr lang="es-ES_tradnl" sz="2000" b="1" u="none" strike="noStrike" dirty="0" smtClean="0">
                          <a:solidFill>
                            <a:srgbClr val="002060"/>
                          </a:solidFill>
                          <a:effectLst/>
                          <a:latin typeface="+mn-lt"/>
                        </a:rPr>
                        <a:t>Nombre</a:t>
                      </a:r>
                      <a:endParaRPr lang="es-ES_tradnl" sz="2000" b="1" i="0" u="none" strike="noStrike" dirty="0">
                        <a:solidFill>
                          <a:srgbClr val="002060"/>
                        </a:solidFill>
                        <a:effectLst/>
                        <a:latin typeface="+mn-lt"/>
                      </a:endParaRPr>
                    </a:p>
                  </a:txBody>
                  <a:tcPr marL="12700" marR="12700" marT="12700" marB="0" anchor="ctr"/>
                </a:tc>
                <a:tc>
                  <a:txBody>
                    <a:bodyPr/>
                    <a:lstStyle/>
                    <a:p>
                      <a:pPr algn="ctr" fontAlgn="ctr"/>
                      <a:r>
                        <a:rPr lang="es-ES_tradnl" sz="2000" b="1" u="none" strike="noStrike" dirty="0">
                          <a:solidFill>
                            <a:srgbClr val="002060"/>
                          </a:solidFill>
                          <a:effectLst/>
                          <a:latin typeface="+mn-lt"/>
                        </a:rPr>
                        <a:t>Categoría</a:t>
                      </a:r>
                      <a:endParaRPr lang="es-ES_tradnl" sz="2000" b="1" i="0" u="none" strike="noStrike" dirty="0">
                        <a:solidFill>
                          <a:srgbClr val="002060"/>
                        </a:solidFill>
                        <a:effectLst/>
                        <a:latin typeface="+mn-lt"/>
                      </a:endParaRPr>
                    </a:p>
                  </a:txBody>
                  <a:tcPr marL="12700" marR="12700" marT="12700" marB="0" anchor="ctr"/>
                </a:tc>
                <a:tc>
                  <a:txBody>
                    <a:bodyPr/>
                    <a:lstStyle/>
                    <a:p>
                      <a:pPr algn="ctr" fontAlgn="ctr"/>
                      <a:r>
                        <a:rPr lang="es-ES_tradnl" sz="2000" b="1" u="none" strike="noStrike" dirty="0">
                          <a:solidFill>
                            <a:srgbClr val="002060"/>
                          </a:solidFill>
                          <a:effectLst/>
                          <a:latin typeface="+mn-lt"/>
                        </a:rPr>
                        <a:t>Especie</a:t>
                      </a:r>
                      <a:endParaRPr lang="es-ES_tradnl" sz="2000" b="1" i="0" u="none" strike="noStrike" dirty="0">
                        <a:solidFill>
                          <a:srgbClr val="002060"/>
                        </a:solidFill>
                        <a:effectLst/>
                        <a:latin typeface="+mn-lt"/>
                      </a:endParaRPr>
                    </a:p>
                  </a:txBody>
                  <a:tcPr marL="12700" marR="12700" marT="12700" marB="0" anchor="ctr"/>
                </a:tc>
                <a:tc>
                  <a:txBody>
                    <a:bodyPr/>
                    <a:lstStyle/>
                    <a:p>
                      <a:pPr algn="ctr" fontAlgn="ctr"/>
                      <a:r>
                        <a:rPr lang="es-ES_tradnl" sz="2000" b="1" u="none" strike="noStrike" dirty="0">
                          <a:solidFill>
                            <a:srgbClr val="002060"/>
                          </a:solidFill>
                          <a:effectLst/>
                          <a:latin typeface="+mn-lt"/>
                        </a:rPr>
                        <a:t>Comunidad</a:t>
                      </a:r>
                      <a:endParaRPr lang="es-ES_tradnl" sz="2000" b="1" i="0" u="none" strike="noStrike" dirty="0">
                        <a:solidFill>
                          <a:srgbClr val="002060"/>
                        </a:solidFill>
                        <a:effectLst/>
                        <a:latin typeface="+mn-lt"/>
                      </a:endParaRPr>
                    </a:p>
                  </a:txBody>
                  <a:tcPr marL="12700" marR="12700" marT="12700" marB="0" anchor="ctr"/>
                </a:tc>
              </a:tr>
              <a:tr h="457165">
                <a:tc>
                  <a:txBody>
                    <a:bodyPr/>
                    <a:lstStyle/>
                    <a:p>
                      <a:pPr algn="ctr" fontAlgn="ctr"/>
                      <a:r>
                        <a:rPr lang="es-ES_tradnl" sz="2000" u="none" strike="noStrike" dirty="0">
                          <a:solidFill>
                            <a:srgbClr val="002060"/>
                          </a:solidFill>
                          <a:effectLst/>
                          <a:latin typeface="+mn-lt"/>
                        </a:rPr>
                        <a:t>6</a:t>
                      </a:r>
                      <a:endParaRPr lang="es-ES_tradnl" sz="2000" b="0" i="0" u="none" strike="noStrike" dirty="0">
                        <a:solidFill>
                          <a:srgbClr val="002060"/>
                        </a:solidFill>
                        <a:effectLst/>
                        <a:latin typeface="+mn-lt"/>
                      </a:endParaRPr>
                    </a:p>
                  </a:txBody>
                  <a:tcPr marL="12700" marR="12700" marT="12700" marB="0" anchor="ctr"/>
                </a:tc>
                <a:tc>
                  <a:txBody>
                    <a:bodyPr/>
                    <a:lstStyle/>
                    <a:p>
                      <a:pPr algn="ctr" fontAlgn="ctr"/>
                      <a:r>
                        <a:rPr lang="es-ES_tradnl" sz="2000" u="none" strike="noStrike">
                          <a:solidFill>
                            <a:srgbClr val="002060"/>
                          </a:solidFill>
                          <a:effectLst/>
                          <a:latin typeface="+mn-lt"/>
                        </a:rPr>
                        <a:t>18-abr</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La Misión</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Infantil</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Libre</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Loreto</a:t>
                      </a:r>
                      <a:endParaRPr lang="es-ES_tradnl" sz="2000" b="0" i="0" u="none" strike="noStrike">
                        <a:solidFill>
                          <a:srgbClr val="002060"/>
                        </a:solidFill>
                        <a:effectLst/>
                        <a:latin typeface="+mn-lt"/>
                      </a:endParaRPr>
                    </a:p>
                  </a:txBody>
                  <a:tcPr marL="12700" marR="12700" marT="12700" marB="0" anchor="ctr"/>
                </a:tc>
              </a:tr>
              <a:tr h="828611">
                <a:tc>
                  <a:txBody>
                    <a:bodyPr/>
                    <a:lstStyle/>
                    <a:p>
                      <a:pPr algn="ctr" fontAlgn="ctr"/>
                      <a:r>
                        <a:rPr lang="es-ES_tradnl" sz="2000" u="none" strike="noStrike" dirty="0">
                          <a:solidFill>
                            <a:srgbClr val="002060"/>
                          </a:solidFill>
                          <a:effectLst/>
                          <a:latin typeface="+mn-lt"/>
                        </a:rPr>
                        <a:t>8</a:t>
                      </a:r>
                      <a:endParaRPr lang="es-ES_tradnl" sz="2000" b="0" i="0" u="none" strike="noStrike" dirty="0">
                        <a:solidFill>
                          <a:srgbClr val="002060"/>
                        </a:solidFill>
                        <a:effectLst/>
                        <a:latin typeface="+mn-lt"/>
                      </a:endParaRPr>
                    </a:p>
                  </a:txBody>
                  <a:tcPr marL="12700" marR="12700" marT="12700" marB="0" anchor="ctr"/>
                </a:tc>
                <a:tc>
                  <a:txBody>
                    <a:bodyPr/>
                    <a:lstStyle/>
                    <a:p>
                      <a:pPr algn="ctr" fontAlgn="ctr"/>
                      <a:r>
                        <a:rPr lang="es-ES_tradnl" sz="2000" u="none" strike="noStrike">
                          <a:solidFill>
                            <a:srgbClr val="002060"/>
                          </a:solidFill>
                          <a:effectLst/>
                          <a:latin typeface="+mn-lt"/>
                        </a:rPr>
                        <a:t>16-may</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2do Torneo Robert Ross</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Infantil</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Libre</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Puerto Escondido</a:t>
                      </a:r>
                      <a:endParaRPr lang="es-ES_tradnl" sz="2000" b="0" i="0" u="none" strike="noStrike">
                        <a:solidFill>
                          <a:srgbClr val="002060"/>
                        </a:solidFill>
                        <a:effectLst/>
                        <a:latin typeface="+mn-lt"/>
                      </a:endParaRPr>
                    </a:p>
                  </a:txBody>
                  <a:tcPr marL="12700" marR="12700" marT="12700" marB="0" anchor="ctr"/>
                </a:tc>
              </a:tr>
              <a:tr h="828611">
                <a:tc>
                  <a:txBody>
                    <a:bodyPr/>
                    <a:lstStyle/>
                    <a:p>
                      <a:pPr algn="ctr" fontAlgn="ctr"/>
                      <a:r>
                        <a:rPr lang="es-ES_tradnl" sz="2000" u="none" strike="noStrike" dirty="0">
                          <a:solidFill>
                            <a:srgbClr val="002060"/>
                          </a:solidFill>
                          <a:effectLst/>
                          <a:latin typeface="+mn-lt"/>
                        </a:rPr>
                        <a:t>11</a:t>
                      </a:r>
                      <a:endParaRPr lang="es-ES_tradnl" sz="2000" b="0" i="0" u="none" strike="noStrike" dirty="0">
                        <a:solidFill>
                          <a:srgbClr val="002060"/>
                        </a:solidFill>
                        <a:effectLst/>
                        <a:latin typeface="+mn-lt"/>
                      </a:endParaRPr>
                    </a:p>
                  </a:txBody>
                  <a:tcPr marL="12700" marR="12700" marT="12700" marB="0" anchor="ctr"/>
                </a:tc>
                <a:tc>
                  <a:txBody>
                    <a:bodyPr/>
                    <a:lstStyle/>
                    <a:p>
                      <a:pPr algn="ctr" fontAlgn="ctr"/>
                      <a:r>
                        <a:rPr lang="es-ES_tradnl" sz="2000" u="none" strike="noStrike" dirty="0">
                          <a:solidFill>
                            <a:srgbClr val="002060"/>
                          </a:solidFill>
                          <a:effectLst/>
                          <a:latin typeface="+mn-lt"/>
                        </a:rPr>
                        <a:t>06-jun</a:t>
                      </a:r>
                      <a:endParaRPr lang="es-ES_tradnl" sz="2000" b="0" i="0" u="none" strike="noStrike" dirty="0">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Gastronómico</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Infantil y Adulto</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Libre</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Loreto</a:t>
                      </a:r>
                      <a:endParaRPr lang="es-ES_tradnl" sz="2000" b="0" i="0" u="none" strike="noStrike">
                        <a:solidFill>
                          <a:srgbClr val="002060"/>
                        </a:solidFill>
                        <a:effectLst/>
                        <a:latin typeface="+mn-lt"/>
                      </a:endParaRPr>
                    </a:p>
                  </a:txBody>
                  <a:tcPr marL="12700" marR="12700" marT="12700" marB="0" anchor="ctr"/>
                </a:tc>
              </a:tr>
              <a:tr h="828611">
                <a:tc>
                  <a:txBody>
                    <a:bodyPr/>
                    <a:lstStyle/>
                    <a:p>
                      <a:pPr algn="ctr" fontAlgn="ctr"/>
                      <a:r>
                        <a:rPr lang="es-ES_tradnl" sz="2000" u="none" strike="noStrike">
                          <a:solidFill>
                            <a:srgbClr val="002060"/>
                          </a:solidFill>
                          <a:effectLst/>
                          <a:latin typeface="+mn-lt"/>
                        </a:rPr>
                        <a:t>18</a:t>
                      </a:r>
                      <a:endParaRPr lang="es-ES_tradnl" sz="2000" b="0" i="0" u="none" strike="noStrike">
                        <a:solidFill>
                          <a:srgbClr val="002060"/>
                        </a:solidFill>
                        <a:effectLst/>
                        <a:latin typeface="+mn-lt"/>
                      </a:endParaRPr>
                    </a:p>
                  </a:txBody>
                  <a:tcPr marL="12700" marR="12700" marT="12700" marB="0" anchor="ctr"/>
                </a:tc>
                <a:tc>
                  <a:txBody>
                    <a:bodyPr/>
                    <a:lstStyle/>
                    <a:p>
                      <a:pPr algn="ctr" fontAlgn="ctr"/>
                      <a:r>
                        <a:rPr lang="es-ES_tradnl" sz="2000" u="none" strike="noStrike" dirty="0">
                          <a:solidFill>
                            <a:srgbClr val="002060"/>
                          </a:solidFill>
                          <a:effectLst/>
                          <a:latin typeface="+mn-lt"/>
                        </a:rPr>
                        <a:t>08-ago</a:t>
                      </a:r>
                      <a:endParaRPr lang="es-ES_tradnl" sz="2000" b="0" i="0" u="none" strike="noStrike" dirty="0">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2do Final Calisureños</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Infantil</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Libre</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dirty="0">
                          <a:solidFill>
                            <a:srgbClr val="002060"/>
                          </a:solidFill>
                          <a:effectLst/>
                          <a:latin typeface="+mn-lt"/>
                        </a:rPr>
                        <a:t>Loreto</a:t>
                      </a:r>
                      <a:endParaRPr lang="es-ES_tradnl" sz="2000" b="0" i="0" u="none" strike="noStrike" dirty="0">
                        <a:solidFill>
                          <a:srgbClr val="002060"/>
                        </a:solidFill>
                        <a:effectLst/>
                        <a:latin typeface="+mn-lt"/>
                      </a:endParaRPr>
                    </a:p>
                  </a:txBody>
                  <a:tcPr marL="12700" marR="12700" marT="12700" marB="0" anchor="ctr"/>
                </a:tc>
              </a:tr>
            </a:tbl>
          </a:graphicData>
        </a:graphic>
      </p:graphicFrame>
      <p:sp>
        <p:nvSpPr>
          <p:cNvPr id="3" name="CuadroTexto 2"/>
          <p:cNvSpPr txBox="1"/>
          <p:nvPr/>
        </p:nvSpPr>
        <p:spPr>
          <a:xfrm>
            <a:off x="1735670" y="1128891"/>
            <a:ext cx="8725466" cy="523220"/>
          </a:xfrm>
          <a:prstGeom prst="rect">
            <a:avLst/>
          </a:prstGeom>
          <a:noFill/>
        </p:spPr>
        <p:txBody>
          <a:bodyPr wrap="none" rtlCol="0">
            <a:spAutoFit/>
          </a:bodyPr>
          <a:lstStyle/>
          <a:p>
            <a:r>
              <a:rPr lang="es-MX" sz="2800" b="1" dirty="0">
                <a:solidFill>
                  <a:srgbClr val="002060"/>
                </a:solidFill>
              </a:rPr>
              <a:t>CALENDARIO: TORNEOS DE PESCA DEPORTIVA </a:t>
            </a:r>
            <a:r>
              <a:rPr lang="es-MX" sz="2800" b="1" dirty="0" smtClean="0">
                <a:solidFill>
                  <a:srgbClr val="002060"/>
                </a:solidFill>
              </a:rPr>
              <a:t>DE ORILLA</a:t>
            </a:r>
            <a:endParaRPr lang="es-ES_tradnl" sz="2800" dirty="0">
              <a:solidFill>
                <a:srgbClr val="002060"/>
              </a:solidFill>
            </a:endParaRPr>
          </a:p>
        </p:txBody>
      </p:sp>
    </p:spTree>
    <p:extLst>
      <p:ext uri="{BB962C8B-B14F-4D97-AF65-F5344CB8AC3E}">
        <p14:creationId xmlns:p14="http://schemas.microsoft.com/office/powerpoint/2010/main" val="1671142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227675816"/>
              </p:ext>
            </p:extLst>
          </p:nvPr>
        </p:nvGraphicFramePr>
        <p:xfrm>
          <a:off x="310444" y="2144890"/>
          <a:ext cx="11500555" cy="3721496"/>
        </p:xfrm>
        <a:graphic>
          <a:graphicData uri="http://schemas.openxmlformats.org/drawingml/2006/table">
            <a:tbl>
              <a:tblPr>
                <a:tableStyleId>{3C2FFA5D-87B4-456A-9821-1D502468CF0F}</a:tableStyleId>
              </a:tblPr>
              <a:tblGrid>
                <a:gridCol w="1060316"/>
                <a:gridCol w="1788294"/>
                <a:gridCol w="3423163"/>
                <a:gridCol w="2614391"/>
                <a:gridCol w="2614391"/>
              </a:tblGrid>
              <a:tr h="941608">
                <a:tc gridSpan="5">
                  <a:txBody>
                    <a:bodyPr/>
                    <a:lstStyle/>
                    <a:p>
                      <a:pPr algn="ctr" fontAlgn="ctr"/>
                      <a:r>
                        <a:rPr lang="es-ES_tradnl" sz="2000" b="1" i="0" u="none" strike="noStrike" dirty="0" smtClean="0">
                          <a:solidFill>
                            <a:schemeClr val="bg1"/>
                          </a:solidFill>
                          <a:effectLst/>
                          <a:latin typeface="+mn-lt"/>
                        </a:rPr>
                        <a:t>Municipio de Loreto</a:t>
                      </a:r>
                      <a:endParaRPr lang="es-ES_tradnl" sz="2000" b="1" i="0" u="none" strike="noStrike" dirty="0">
                        <a:solidFill>
                          <a:schemeClr val="bg1"/>
                        </a:solidFill>
                        <a:effectLst/>
                        <a:latin typeface="+mn-lt"/>
                      </a:endParaRPr>
                    </a:p>
                  </a:txBody>
                  <a:tcPr marL="12700" marR="12700" marT="12700" marB="0" anchor="ctr">
                    <a:solidFill>
                      <a:srgbClr val="002060"/>
                    </a:solidFill>
                  </a:tcPr>
                </a:tc>
                <a:tc hMerge="1">
                  <a:txBody>
                    <a:bodyPr/>
                    <a:lstStyle/>
                    <a:p>
                      <a:pPr algn="l" fontAlgn="ctr"/>
                      <a:endParaRPr lang="es-ES_tradnl" sz="1100" b="1" i="0" u="none" strike="noStrike">
                        <a:solidFill>
                          <a:srgbClr val="000000"/>
                        </a:solidFill>
                        <a:effectLst/>
                        <a:latin typeface="Calibri"/>
                      </a:endParaRPr>
                    </a:p>
                  </a:txBody>
                  <a:tcPr marL="12700" marR="12700" marT="12700" marB="0" anchor="ctr"/>
                </a:tc>
                <a:tc hMerge="1">
                  <a:txBody>
                    <a:bodyPr/>
                    <a:lstStyle/>
                    <a:p>
                      <a:pPr algn="l" fontAlgn="ctr"/>
                      <a:endParaRPr lang="es-ES_tradnl" sz="1100" b="1" i="0" u="none" strike="noStrike">
                        <a:solidFill>
                          <a:srgbClr val="000000"/>
                        </a:solidFill>
                        <a:effectLst/>
                        <a:latin typeface="Calibri"/>
                      </a:endParaRPr>
                    </a:p>
                  </a:txBody>
                  <a:tcPr marL="12700" marR="12700" marT="12700" marB="0" anchor="ctr"/>
                </a:tc>
                <a:tc hMerge="1">
                  <a:txBody>
                    <a:bodyPr/>
                    <a:lstStyle/>
                    <a:p>
                      <a:pPr algn="l" fontAlgn="ctr"/>
                      <a:endParaRPr lang="es-ES_tradnl" sz="1100" b="1" i="0" u="none" strike="noStrike">
                        <a:solidFill>
                          <a:srgbClr val="000000"/>
                        </a:solidFill>
                        <a:effectLst/>
                        <a:latin typeface="Calibri"/>
                      </a:endParaRPr>
                    </a:p>
                  </a:txBody>
                  <a:tcPr marL="12700" marR="12700" marT="12700" marB="0" anchor="ctr"/>
                </a:tc>
                <a:tc hMerge="1">
                  <a:txBody>
                    <a:bodyPr/>
                    <a:lstStyle/>
                    <a:p>
                      <a:pPr algn="l" fontAlgn="ctr"/>
                      <a:endParaRPr lang="es-ES_tradnl" sz="1100" b="1" i="0" u="none" strike="noStrike" dirty="0">
                        <a:solidFill>
                          <a:srgbClr val="000000"/>
                        </a:solidFill>
                        <a:effectLst/>
                        <a:latin typeface="Calibri"/>
                      </a:endParaRPr>
                    </a:p>
                  </a:txBody>
                  <a:tcPr marL="12700" marR="12700" marT="12700" marB="0" anchor="ctr"/>
                </a:tc>
              </a:tr>
              <a:tr h="941608">
                <a:tc>
                  <a:txBody>
                    <a:bodyPr/>
                    <a:lstStyle/>
                    <a:p>
                      <a:pPr algn="ctr" fontAlgn="ctr"/>
                      <a:r>
                        <a:rPr lang="es-ES_tradnl" sz="2000" b="1" u="none" strike="noStrike" dirty="0">
                          <a:solidFill>
                            <a:srgbClr val="002060"/>
                          </a:solidFill>
                          <a:effectLst/>
                          <a:latin typeface="+mn-lt"/>
                        </a:rPr>
                        <a:t>No.</a:t>
                      </a:r>
                      <a:endParaRPr lang="es-ES_tradnl" sz="2000" b="1" i="0" u="none" strike="noStrike" dirty="0">
                        <a:solidFill>
                          <a:srgbClr val="002060"/>
                        </a:solidFill>
                        <a:effectLst/>
                        <a:latin typeface="+mn-lt"/>
                      </a:endParaRPr>
                    </a:p>
                  </a:txBody>
                  <a:tcPr marL="12700" marR="12700" marT="12700" marB="0" anchor="ctr"/>
                </a:tc>
                <a:tc>
                  <a:txBody>
                    <a:bodyPr/>
                    <a:lstStyle/>
                    <a:p>
                      <a:pPr algn="ctr" fontAlgn="ctr"/>
                      <a:r>
                        <a:rPr lang="es-ES_tradnl" sz="2000" b="1" u="none" strike="noStrike" dirty="0">
                          <a:solidFill>
                            <a:srgbClr val="002060"/>
                          </a:solidFill>
                          <a:effectLst/>
                          <a:latin typeface="+mn-lt"/>
                        </a:rPr>
                        <a:t>Fecha</a:t>
                      </a:r>
                      <a:endParaRPr lang="es-ES_tradnl" sz="2000" b="1" i="0" u="none" strike="noStrike" dirty="0">
                        <a:solidFill>
                          <a:srgbClr val="002060"/>
                        </a:solidFill>
                        <a:effectLst/>
                        <a:latin typeface="+mn-lt"/>
                      </a:endParaRPr>
                    </a:p>
                  </a:txBody>
                  <a:tcPr marL="12700" marR="12700" marT="12700" marB="0" anchor="ctr"/>
                </a:tc>
                <a:tc>
                  <a:txBody>
                    <a:bodyPr/>
                    <a:lstStyle/>
                    <a:p>
                      <a:pPr algn="ctr" fontAlgn="ctr"/>
                      <a:r>
                        <a:rPr lang="es-ES_tradnl" sz="2000" b="1" u="none" strike="noStrike" dirty="0" smtClean="0">
                          <a:solidFill>
                            <a:srgbClr val="002060"/>
                          </a:solidFill>
                          <a:effectLst/>
                          <a:latin typeface="+mn-lt"/>
                        </a:rPr>
                        <a:t>Nombre</a:t>
                      </a:r>
                      <a:endParaRPr lang="es-ES_tradnl" sz="2000" b="1" i="0" u="none" strike="noStrike" dirty="0">
                        <a:solidFill>
                          <a:srgbClr val="002060"/>
                        </a:solidFill>
                        <a:effectLst/>
                        <a:latin typeface="+mn-lt"/>
                      </a:endParaRPr>
                    </a:p>
                  </a:txBody>
                  <a:tcPr marL="12700" marR="12700" marT="12700" marB="0" anchor="ctr"/>
                </a:tc>
                <a:tc>
                  <a:txBody>
                    <a:bodyPr/>
                    <a:lstStyle/>
                    <a:p>
                      <a:pPr algn="ctr" fontAlgn="ctr"/>
                      <a:r>
                        <a:rPr lang="es-ES_tradnl" sz="2000" b="1" u="none" strike="noStrike" dirty="0">
                          <a:solidFill>
                            <a:srgbClr val="002060"/>
                          </a:solidFill>
                          <a:effectLst/>
                          <a:latin typeface="+mn-lt"/>
                        </a:rPr>
                        <a:t>Categoría</a:t>
                      </a:r>
                      <a:endParaRPr lang="es-ES_tradnl" sz="2000" b="1" i="0" u="none" strike="noStrike" dirty="0">
                        <a:solidFill>
                          <a:srgbClr val="002060"/>
                        </a:solidFill>
                        <a:effectLst/>
                        <a:latin typeface="+mn-lt"/>
                      </a:endParaRPr>
                    </a:p>
                  </a:txBody>
                  <a:tcPr marL="12700" marR="12700" marT="12700" marB="0" anchor="ctr"/>
                </a:tc>
                <a:tc>
                  <a:txBody>
                    <a:bodyPr/>
                    <a:lstStyle/>
                    <a:p>
                      <a:pPr algn="ctr" fontAlgn="ctr"/>
                      <a:r>
                        <a:rPr lang="es-ES_tradnl" sz="2000" b="1" u="none" strike="noStrike" dirty="0">
                          <a:solidFill>
                            <a:srgbClr val="002060"/>
                          </a:solidFill>
                          <a:effectLst/>
                          <a:latin typeface="+mn-lt"/>
                        </a:rPr>
                        <a:t>Comunidad</a:t>
                      </a:r>
                      <a:endParaRPr lang="es-ES_tradnl" sz="2000" b="1" i="0" u="none" strike="noStrike" dirty="0">
                        <a:solidFill>
                          <a:srgbClr val="002060"/>
                        </a:solidFill>
                        <a:effectLst/>
                        <a:latin typeface="+mn-lt"/>
                      </a:endParaRPr>
                    </a:p>
                  </a:txBody>
                  <a:tcPr marL="12700" marR="12700" marT="12700" marB="0" anchor="ctr"/>
                </a:tc>
              </a:tr>
              <a:tr h="896672">
                <a:tc>
                  <a:txBody>
                    <a:bodyPr/>
                    <a:lstStyle/>
                    <a:p>
                      <a:pPr algn="ctr" fontAlgn="ctr"/>
                      <a:r>
                        <a:rPr lang="es-ES_tradnl" sz="2000" u="none" strike="noStrike" dirty="0">
                          <a:solidFill>
                            <a:srgbClr val="002060"/>
                          </a:solidFill>
                          <a:effectLst/>
                          <a:latin typeface="+mn-lt"/>
                        </a:rPr>
                        <a:t>3</a:t>
                      </a:r>
                      <a:endParaRPr lang="es-ES_tradnl" sz="2000" b="0" i="0" u="none" strike="noStrike" dirty="0">
                        <a:solidFill>
                          <a:srgbClr val="002060"/>
                        </a:solidFill>
                        <a:effectLst/>
                        <a:latin typeface="+mn-lt"/>
                      </a:endParaRPr>
                    </a:p>
                  </a:txBody>
                  <a:tcPr marL="12700" marR="12700" marT="12700" marB="0" anchor="ctr"/>
                </a:tc>
                <a:tc>
                  <a:txBody>
                    <a:bodyPr/>
                    <a:lstStyle/>
                    <a:p>
                      <a:pPr algn="ctr" fontAlgn="ctr"/>
                      <a:r>
                        <a:rPr lang="es-ES_tradnl" sz="2000" u="none" strike="noStrike">
                          <a:solidFill>
                            <a:srgbClr val="002060"/>
                          </a:solidFill>
                          <a:effectLst/>
                          <a:latin typeface="+mn-lt"/>
                        </a:rPr>
                        <a:t>18-abr</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La Misión</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Infantil</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Loreto</a:t>
                      </a:r>
                      <a:endParaRPr lang="es-ES_tradnl" sz="2000" b="0" i="0" u="none" strike="noStrike">
                        <a:solidFill>
                          <a:srgbClr val="002060"/>
                        </a:solidFill>
                        <a:effectLst/>
                        <a:latin typeface="+mn-lt"/>
                      </a:endParaRPr>
                    </a:p>
                  </a:txBody>
                  <a:tcPr marL="12700" marR="12700" marT="12700" marB="0" anchor="ctr"/>
                </a:tc>
              </a:tr>
              <a:tr h="941608">
                <a:tc>
                  <a:txBody>
                    <a:bodyPr/>
                    <a:lstStyle/>
                    <a:p>
                      <a:pPr algn="ctr" fontAlgn="ctr"/>
                      <a:r>
                        <a:rPr lang="es-ES_tradnl" sz="2000" u="none" strike="noStrike" dirty="0">
                          <a:solidFill>
                            <a:srgbClr val="002060"/>
                          </a:solidFill>
                          <a:effectLst/>
                          <a:latin typeface="+mn-lt"/>
                        </a:rPr>
                        <a:t>4</a:t>
                      </a:r>
                      <a:endParaRPr lang="es-ES_tradnl" sz="2000" b="0" i="0" u="none" strike="noStrike" dirty="0">
                        <a:solidFill>
                          <a:srgbClr val="002060"/>
                        </a:solidFill>
                        <a:effectLst/>
                        <a:latin typeface="+mn-lt"/>
                      </a:endParaRPr>
                    </a:p>
                  </a:txBody>
                  <a:tcPr marL="12700" marR="12700" marT="12700" marB="0" anchor="ctr"/>
                </a:tc>
                <a:tc>
                  <a:txBody>
                    <a:bodyPr/>
                    <a:lstStyle/>
                    <a:p>
                      <a:pPr algn="ctr" fontAlgn="ctr"/>
                      <a:r>
                        <a:rPr lang="es-ES_tradnl" sz="2000" u="none" strike="noStrike" dirty="0">
                          <a:solidFill>
                            <a:srgbClr val="002060"/>
                          </a:solidFill>
                          <a:effectLst/>
                          <a:latin typeface="+mn-lt"/>
                        </a:rPr>
                        <a:t>16-may</a:t>
                      </a:r>
                      <a:endParaRPr lang="es-ES_tradnl" sz="2000" b="0" i="0" u="none" strike="noStrike" dirty="0">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Robert Ross</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a:solidFill>
                            <a:srgbClr val="002060"/>
                          </a:solidFill>
                          <a:effectLst/>
                          <a:latin typeface="+mn-lt"/>
                        </a:rPr>
                        <a:t>Infantil</a:t>
                      </a:r>
                      <a:endParaRPr lang="es-ES_tradnl" sz="2000" b="0" i="0" u="none" strike="noStrike">
                        <a:solidFill>
                          <a:srgbClr val="002060"/>
                        </a:solidFill>
                        <a:effectLst/>
                        <a:latin typeface="+mn-lt"/>
                      </a:endParaRPr>
                    </a:p>
                  </a:txBody>
                  <a:tcPr marL="12700" marR="12700" marT="12700" marB="0" anchor="ctr"/>
                </a:tc>
                <a:tc>
                  <a:txBody>
                    <a:bodyPr/>
                    <a:lstStyle/>
                    <a:p>
                      <a:pPr algn="l" fontAlgn="ctr"/>
                      <a:r>
                        <a:rPr lang="es-ES_tradnl" sz="2000" u="none" strike="noStrike" dirty="0">
                          <a:solidFill>
                            <a:srgbClr val="002060"/>
                          </a:solidFill>
                          <a:effectLst/>
                          <a:latin typeface="+mn-lt"/>
                        </a:rPr>
                        <a:t>Puerto Escondido</a:t>
                      </a:r>
                      <a:endParaRPr lang="es-ES_tradnl" sz="2000" b="0" i="0" u="none" strike="noStrike" dirty="0">
                        <a:solidFill>
                          <a:srgbClr val="002060"/>
                        </a:solidFill>
                        <a:effectLst/>
                        <a:latin typeface="+mn-lt"/>
                      </a:endParaRPr>
                    </a:p>
                  </a:txBody>
                  <a:tcPr marL="12700" marR="12700" marT="12700" marB="0" anchor="ctr"/>
                </a:tc>
              </a:tr>
            </a:tbl>
          </a:graphicData>
        </a:graphic>
      </p:graphicFrame>
      <p:sp>
        <p:nvSpPr>
          <p:cNvPr id="3" name="CuadroTexto 2"/>
          <p:cNvSpPr txBox="1"/>
          <p:nvPr/>
        </p:nvSpPr>
        <p:spPr>
          <a:xfrm>
            <a:off x="1848558" y="1128891"/>
            <a:ext cx="8456161" cy="523220"/>
          </a:xfrm>
          <a:prstGeom prst="rect">
            <a:avLst/>
          </a:prstGeom>
          <a:noFill/>
        </p:spPr>
        <p:txBody>
          <a:bodyPr wrap="none" rtlCol="0">
            <a:spAutoFit/>
          </a:bodyPr>
          <a:lstStyle/>
          <a:p>
            <a:r>
              <a:rPr lang="es-MX" sz="2800" b="1" dirty="0">
                <a:solidFill>
                  <a:srgbClr val="002060"/>
                </a:solidFill>
              </a:rPr>
              <a:t>CALENDARIO: </a:t>
            </a:r>
            <a:r>
              <a:rPr lang="es-MX" sz="2800" b="1" dirty="0" smtClean="0">
                <a:solidFill>
                  <a:srgbClr val="002060"/>
                </a:solidFill>
              </a:rPr>
              <a:t>CLÍNICAS DE PESCA DEPORTIVA INFANTIL</a:t>
            </a:r>
            <a:endParaRPr lang="es-ES_tradnl" sz="2800" dirty="0">
              <a:solidFill>
                <a:srgbClr val="002060"/>
              </a:solidFill>
            </a:endParaRPr>
          </a:p>
        </p:txBody>
      </p:sp>
    </p:spTree>
    <p:extLst>
      <p:ext uri="{BB962C8B-B14F-4D97-AF65-F5344CB8AC3E}">
        <p14:creationId xmlns:p14="http://schemas.microsoft.com/office/powerpoint/2010/main" val="401382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extBox 233">
            <a:extLst>
              <a:ext uri="{FF2B5EF4-FFF2-40B4-BE49-F238E27FC236}">
                <a16:creationId xmlns="" xmlns:a16="http://schemas.microsoft.com/office/drawing/2014/main" id="{EE17FC87-F149-41D4-9F27-DA144A89256F}"/>
              </a:ext>
            </a:extLst>
          </p:cNvPr>
          <p:cNvSpPr txBox="1"/>
          <p:nvPr/>
        </p:nvSpPr>
        <p:spPr>
          <a:xfrm>
            <a:off x="0" y="2149665"/>
            <a:ext cx="12192000" cy="784830"/>
          </a:xfrm>
          <a:prstGeom prst="rect">
            <a:avLst/>
          </a:prstGeom>
          <a:noFill/>
        </p:spPr>
        <p:txBody>
          <a:bodyPr wrap="square" rtlCol="0" anchor="b">
            <a:spAutoFit/>
          </a:bodyPr>
          <a:lstStyle/>
          <a:p>
            <a:pPr algn="ctr"/>
            <a:r>
              <a:rPr lang="es-MX" sz="4500" b="1" spc="-150" dirty="0">
                <a:solidFill>
                  <a:srgbClr val="002060"/>
                </a:solidFill>
                <a:effectLst>
                  <a:outerShdw dist="63500" dir="2700000" algn="tl" rotWithShape="0">
                    <a:prstClr val="black">
                      <a:alpha val="40000"/>
                    </a:prstClr>
                  </a:outerShdw>
                </a:effectLst>
                <a:latin typeface="Quattrocento Sans" panose="020B0502050000020003" pitchFamily="34" charset="0"/>
                <a:ea typeface="Roboto" panose="02000000000000000000" pitchFamily="2" charset="0"/>
                <a:cs typeface="Arima Madurai Black" pitchFamily="2" charset="77"/>
              </a:rPr>
              <a:t>Componente</a:t>
            </a:r>
            <a:r>
              <a:rPr lang="en-US" sz="4500" b="1" spc="-150" dirty="0">
                <a:solidFill>
                  <a:srgbClr val="002060"/>
                </a:solidFill>
                <a:effectLst>
                  <a:outerShdw dist="63500" dir="2700000" algn="tl" rotWithShape="0">
                    <a:prstClr val="black">
                      <a:alpha val="40000"/>
                    </a:prstClr>
                  </a:outerShdw>
                </a:effectLst>
                <a:latin typeface="Quattrocento Sans" panose="020B0502050000020003" pitchFamily="34" charset="0"/>
                <a:ea typeface="Roboto" panose="02000000000000000000" pitchFamily="2" charset="0"/>
                <a:cs typeface="Arima Madurai Black" pitchFamily="2" charset="77"/>
              </a:rPr>
              <a:t> Frutícola.</a:t>
            </a:r>
          </a:p>
        </p:txBody>
      </p:sp>
      <p:sp>
        <p:nvSpPr>
          <p:cNvPr id="4" name="CuadroTexto 3">
            <a:extLst>
              <a:ext uri="{FF2B5EF4-FFF2-40B4-BE49-F238E27FC236}">
                <a16:creationId xmlns="" xmlns:a16="http://schemas.microsoft.com/office/drawing/2014/main" id="{7FF99F05-A941-4D6C-925B-61A1F37670CE}"/>
              </a:ext>
            </a:extLst>
          </p:cNvPr>
          <p:cNvSpPr txBox="1"/>
          <p:nvPr/>
        </p:nvSpPr>
        <p:spPr>
          <a:xfrm>
            <a:off x="942109" y="3248891"/>
            <a:ext cx="11249891" cy="2169825"/>
          </a:xfrm>
          <a:prstGeom prst="rect">
            <a:avLst/>
          </a:prstGeom>
          <a:noFill/>
        </p:spPr>
        <p:txBody>
          <a:bodyPr wrap="square" rtlCol="0">
            <a:spAutoFit/>
          </a:bodyPr>
          <a:lstStyle/>
          <a:p>
            <a:pPr algn="ctr"/>
            <a:r>
              <a:rPr lang="es-MX" sz="4500" b="1" dirty="0">
                <a:solidFill>
                  <a:srgbClr val="002060"/>
                </a:solidFill>
              </a:rPr>
              <a:t>Infraestructura, equipamiento e  instalaciones para el funcionamiento de Microindustrias vinculadas con la actividad Frutícola. </a:t>
            </a:r>
          </a:p>
        </p:txBody>
      </p:sp>
    </p:spTree>
    <p:extLst>
      <p:ext uri="{BB962C8B-B14F-4D97-AF65-F5344CB8AC3E}">
        <p14:creationId xmlns:p14="http://schemas.microsoft.com/office/powerpoint/2010/main" val="66835244"/>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A4E6444C-E86C-4C4A-BE0C-1239668F344C}"/>
              </a:ext>
            </a:extLst>
          </p:cNvPr>
          <p:cNvSpPr txBox="1"/>
          <p:nvPr/>
        </p:nvSpPr>
        <p:spPr>
          <a:xfrm>
            <a:off x="422564" y="2422901"/>
            <a:ext cx="11346872" cy="4324261"/>
          </a:xfrm>
          <a:prstGeom prst="rect">
            <a:avLst/>
          </a:prstGeom>
          <a:noFill/>
        </p:spPr>
        <p:txBody>
          <a:bodyPr wrap="square" rtlCol="0">
            <a:spAutoFit/>
          </a:bodyPr>
          <a:lstStyle/>
          <a:p>
            <a:pPr marL="342900" indent="-342900" algn="just">
              <a:buFont typeface="Wingdings" panose="05000000000000000000" pitchFamily="2" charset="2"/>
              <a:buChar char="Ø"/>
            </a:pPr>
            <a:r>
              <a:rPr lang="es-MX" sz="2500" b="1" dirty="0">
                <a:solidFill>
                  <a:srgbClr val="002060"/>
                </a:solidFill>
              </a:rPr>
              <a:t>Adquisición de Material vegetativo: Mango Mejorado, Cítricos, Aguacate, Dátil, Higo, Vid, Nopal, entre Otros.</a:t>
            </a:r>
          </a:p>
          <a:p>
            <a:pPr marL="342900" indent="-342900" algn="just">
              <a:buFont typeface="Wingdings" panose="05000000000000000000" pitchFamily="2" charset="2"/>
              <a:buChar char="Ø"/>
            </a:pPr>
            <a:endParaRPr lang="es-MX" sz="2500" b="1" dirty="0">
              <a:solidFill>
                <a:srgbClr val="002060"/>
              </a:solidFill>
            </a:endParaRPr>
          </a:p>
          <a:p>
            <a:pPr marL="342900" indent="-342900" algn="just">
              <a:buFont typeface="Wingdings" panose="05000000000000000000" pitchFamily="2" charset="2"/>
              <a:buChar char="Ø"/>
            </a:pPr>
            <a:r>
              <a:rPr lang="es-MX" sz="2500" b="1" dirty="0">
                <a:solidFill>
                  <a:srgbClr val="002060"/>
                </a:solidFill>
              </a:rPr>
              <a:t>Reparación y adquisición de maquinaria y equipo, preferentemente para el establecimiento, rehabilitación e instalación de sistemas de riego y equipos de Fumigación.</a:t>
            </a:r>
          </a:p>
          <a:p>
            <a:pPr marL="342900" indent="-342900" algn="just">
              <a:buFont typeface="Wingdings" panose="05000000000000000000" pitchFamily="2" charset="2"/>
              <a:buChar char="Ø"/>
            </a:pPr>
            <a:endParaRPr lang="es-MX" sz="2500" b="1" dirty="0">
              <a:solidFill>
                <a:srgbClr val="002060"/>
              </a:solidFill>
            </a:endParaRPr>
          </a:p>
          <a:p>
            <a:pPr marL="342900" indent="-342900" algn="just">
              <a:buFont typeface="Wingdings" panose="05000000000000000000" pitchFamily="2" charset="2"/>
              <a:buChar char="Ø"/>
            </a:pPr>
            <a:r>
              <a:rPr lang="es-MX" sz="2500" b="1" dirty="0">
                <a:solidFill>
                  <a:srgbClr val="002060"/>
                </a:solidFill>
              </a:rPr>
              <a:t>Reparación de motor, transmisión, sistema hidráulico, toma de fuerza, bomba de inyección y adquisición de llantas para tractor de uso agrícola.</a:t>
            </a:r>
          </a:p>
          <a:p>
            <a:pPr marL="342900" indent="-342900" algn="just">
              <a:buFont typeface="Wingdings" panose="05000000000000000000" pitchFamily="2" charset="2"/>
              <a:buChar char="Ø"/>
            </a:pPr>
            <a:endParaRPr lang="es-MX" sz="2500" b="1" dirty="0">
              <a:solidFill>
                <a:srgbClr val="002060"/>
              </a:solidFill>
            </a:endParaRPr>
          </a:p>
          <a:p>
            <a:pPr marL="342900" indent="-342900" algn="just">
              <a:buFont typeface="Wingdings" panose="05000000000000000000" pitchFamily="2" charset="2"/>
              <a:buChar char="Ø"/>
            </a:pPr>
            <a:r>
              <a:rPr lang="es-MX" sz="2500" b="1" dirty="0">
                <a:solidFill>
                  <a:srgbClr val="002060"/>
                </a:solidFill>
              </a:rPr>
              <a:t>Construcción de cercos perimetrales.</a:t>
            </a:r>
          </a:p>
        </p:txBody>
      </p:sp>
      <p:sp>
        <p:nvSpPr>
          <p:cNvPr id="3" name="TextBox 233">
            <a:extLst>
              <a:ext uri="{FF2B5EF4-FFF2-40B4-BE49-F238E27FC236}">
                <a16:creationId xmlns="" xmlns:a16="http://schemas.microsoft.com/office/drawing/2014/main" id="{4C2D2BB6-D4DB-46F7-A639-D70B70C24FCE}"/>
              </a:ext>
            </a:extLst>
          </p:cNvPr>
          <p:cNvSpPr txBox="1"/>
          <p:nvPr/>
        </p:nvSpPr>
        <p:spPr>
          <a:xfrm>
            <a:off x="0" y="1201247"/>
            <a:ext cx="12192000" cy="784830"/>
          </a:xfrm>
          <a:prstGeom prst="rect">
            <a:avLst/>
          </a:prstGeom>
          <a:noFill/>
        </p:spPr>
        <p:txBody>
          <a:bodyPr wrap="square" rtlCol="0" anchor="b">
            <a:spAutoFit/>
          </a:bodyPr>
          <a:lstStyle/>
          <a:p>
            <a:pPr algn="ctr"/>
            <a:r>
              <a:rPr lang="en-US" sz="4500" b="1" spc="-150" dirty="0">
                <a:solidFill>
                  <a:srgbClr val="002060"/>
                </a:solidFill>
                <a:effectLst>
                  <a:outerShdw dist="63500" dir="2700000" algn="tl" rotWithShape="0">
                    <a:prstClr val="black">
                      <a:alpha val="40000"/>
                    </a:prstClr>
                  </a:outerShdw>
                </a:effectLst>
                <a:latin typeface="Quattrocento Sans" panose="020B0502050000020003" pitchFamily="34" charset="0"/>
                <a:ea typeface="Roboto" panose="02000000000000000000" pitchFamily="2" charset="0"/>
                <a:cs typeface="Arima Madurai Black" pitchFamily="2" charset="77"/>
              </a:rPr>
              <a:t>CONCEPTOS DE APOYO.</a:t>
            </a:r>
          </a:p>
        </p:txBody>
      </p:sp>
    </p:spTree>
    <p:extLst>
      <p:ext uri="{BB962C8B-B14F-4D97-AF65-F5344CB8AC3E}">
        <p14:creationId xmlns:p14="http://schemas.microsoft.com/office/powerpoint/2010/main" val="2872416419"/>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extBox 233">
            <a:extLst>
              <a:ext uri="{FF2B5EF4-FFF2-40B4-BE49-F238E27FC236}">
                <a16:creationId xmlns="" xmlns:a16="http://schemas.microsoft.com/office/drawing/2014/main" id="{98B8C7BA-4BCA-4A94-9A64-10CE13358458}"/>
              </a:ext>
            </a:extLst>
          </p:cNvPr>
          <p:cNvSpPr txBox="1"/>
          <p:nvPr/>
        </p:nvSpPr>
        <p:spPr>
          <a:xfrm>
            <a:off x="0" y="1064752"/>
            <a:ext cx="12192000" cy="784830"/>
          </a:xfrm>
          <a:prstGeom prst="rect">
            <a:avLst/>
          </a:prstGeom>
          <a:noFill/>
        </p:spPr>
        <p:txBody>
          <a:bodyPr wrap="square" rtlCol="0" anchor="b">
            <a:spAutoFit/>
          </a:bodyPr>
          <a:lstStyle/>
          <a:p>
            <a:pPr algn="ctr"/>
            <a:r>
              <a:rPr lang="en-US" sz="4500" b="1" spc="-150" dirty="0">
                <a:solidFill>
                  <a:srgbClr val="002060"/>
                </a:solidFill>
                <a:effectLst>
                  <a:outerShdw dist="63500" dir="2700000" algn="tl" rotWithShape="0">
                    <a:prstClr val="black">
                      <a:alpha val="40000"/>
                    </a:prstClr>
                  </a:outerShdw>
                </a:effectLst>
                <a:latin typeface="Quattrocento Sans" panose="020B0502050000020003" pitchFamily="34" charset="0"/>
                <a:ea typeface="Roboto" panose="02000000000000000000" pitchFamily="2" charset="0"/>
                <a:cs typeface="Arima Madurai Black" pitchFamily="2" charset="77"/>
              </a:rPr>
              <a:t>PROGRAMA ESTATAL DE GANADERÍA.</a:t>
            </a:r>
          </a:p>
        </p:txBody>
      </p:sp>
      <p:sp>
        <p:nvSpPr>
          <p:cNvPr id="4" name="CuadroTexto 3">
            <a:extLst>
              <a:ext uri="{FF2B5EF4-FFF2-40B4-BE49-F238E27FC236}">
                <a16:creationId xmlns="" xmlns:a16="http://schemas.microsoft.com/office/drawing/2014/main" id="{96688FB0-A840-4BCB-941D-AD4C492D689E}"/>
              </a:ext>
            </a:extLst>
          </p:cNvPr>
          <p:cNvSpPr txBox="1"/>
          <p:nvPr/>
        </p:nvSpPr>
        <p:spPr>
          <a:xfrm>
            <a:off x="256310" y="2001982"/>
            <a:ext cx="11679380" cy="4247317"/>
          </a:xfrm>
          <a:prstGeom prst="rect">
            <a:avLst/>
          </a:prstGeom>
          <a:noFill/>
        </p:spPr>
        <p:txBody>
          <a:bodyPr wrap="square" rtlCol="0">
            <a:spAutoFit/>
          </a:bodyPr>
          <a:lstStyle/>
          <a:p>
            <a:pPr marL="285750" indent="-285750">
              <a:buFont typeface="Wingdings" panose="05000000000000000000" pitchFamily="2" charset="2"/>
              <a:buChar char="Ø"/>
            </a:pPr>
            <a:r>
              <a:rPr lang="es-MX" b="1" dirty="0">
                <a:solidFill>
                  <a:srgbClr val="002060"/>
                </a:solidFill>
              </a:rPr>
              <a:t>Construcción y rehabilitación de infraestructura, maquinaria y equipos, etc.</a:t>
            </a:r>
          </a:p>
          <a:p>
            <a:pPr algn="just"/>
            <a:r>
              <a:rPr lang="es-MX" b="1" i="1" dirty="0">
                <a:solidFill>
                  <a:srgbClr val="002060"/>
                </a:solidFill>
              </a:rPr>
              <a:t>EJEMPLO: Corrales de manejo, suministros e instalaciones de infraestructura, líneas hidráulicas para conducción de agua,    	construcción y rehabilitación de pilas para almacenamiento de agua, refrigeradores solares, bombas para 	extracción de agua, adquisición de llantas para tractor de uso agrícola, cercos perimetrales, entre otros 	conceptos.</a:t>
            </a:r>
            <a:endParaRPr lang="es-MX" b="1" dirty="0">
              <a:solidFill>
                <a:srgbClr val="002060"/>
              </a:solidFill>
            </a:endParaRPr>
          </a:p>
          <a:p>
            <a:pPr marL="742950" lvl="1" indent="-285750">
              <a:buFont typeface="Arial" panose="020B0604020202020204" pitchFamily="34" charset="0"/>
              <a:buChar char="•"/>
            </a:pPr>
            <a:r>
              <a:rPr lang="es-MX" b="1" dirty="0">
                <a:solidFill>
                  <a:srgbClr val="002060"/>
                </a:solidFill>
              </a:rPr>
              <a:t>El monto máximo de apoyo estatal será de hasta 75 mil pesos por unidad de producción o un 50% del monto total.</a:t>
            </a:r>
          </a:p>
          <a:p>
            <a:pPr marL="285750" indent="-285750">
              <a:buFont typeface="Wingdings" panose="05000000000000000000" pitchFamily="2" charset="2"/>
              <a:buChar char="Ø"/>
            </a:pPr>
            <a:endParaRPr lang="es-MX" b="1" dirty="0">
              <a:solidFill>
                <a:srgbClr val="002060"/>
              </a:solidFill>
            </a:endParaRPr>
          </a:p>
          <a:p>
            <a:pPr marL="285750" indent="-285750" algn="just">
              <a:buFont typeface="Wingdings" panose="05000000000000000000" pitchFamily="2" charset="2"/>
              <a:buChar char="Ø"/>
            </a:pPr>
            <a:r>
              <a:rPr lang="es-MX" b="1" dirty="0">
                <a:solidFill>
                  <a:srgbClr val="002060"/>
                </a:solidFill>
              </a:rPr>
              <a:t>Infraestructura,  equipamiento e  instalaciones para el funcionamiento de microindustrias vinculadas con la actividad ganadera.</a:t>
            </a:r>
          </a:p>
          <a:p>
            <a:pPr marL="742950" lvl="1" indent="-285750">
              <a:buFont typeface="Arial" panose="020B0604020202020204" pitchFamily="34" charset="0"/>
              <a:buChar char="•"/>
            </a:pPr>
            <a:r>
              <a:rPr lang="es-MX" b="1" dirty="0">
                <a:solidFill>
                  <a:srgbClr val="002060"/>
                </a:solidFill>
              </a:rPr>
              <a:t>El monto máximo de apoyo será de hasta 75 mil pesos.</a:t>
            </a:r>
          </a:p>
          <a:p>
            <a:r>
              <a:rPr lang="es-MX" dirty="0"/>
              <a:t> </a:t>
            </a:r>
          </a:p>
          <a:p>
            <a:pPr marL="285750" indent="-285750" algn="just">
              <a:buFont typeface="Wingdings" panose="05000000000000000000" pitchFamily="2" charset="2"/>
              <a:buChar char="Ø"/>
            </a:pPr>
            <a:r>
              <a:rPr lang="es-MX" b="1" dirty="0">
                <a:solidFill>
                  <a:srgbClr val="002060"/>
                </a:solidFill>
              </a:rPr>
              <a:t>LOS APOYOS serán canalizados a proyectos productivos preferentemente en infraestructura básica, equipamiento,          maquinaria y mejoramiento genético. </a:t>
            </a:r>
          </a:p>
          <a:p>
            <a:pPr marL="742950" lvl="1" indent="-285750">
              <a:buFont typeface="Arial" panose="020B0604020202020204" pitchFamily="34" charset="0"/>
              <a:buChar char="•"/>
            </a:pPr>
            <a:r>
              <a:rPr lang="es-MX" b="1" dirty="0">
                <a:solidFill>
                  <a:srgbClr val="002060"/>
                </a:solidFill>
              </a:rPr>
              <a:t>En el caso de sementales se apoyara a productores que tengan al menos 10 vientres registrados en su UPP.</a:t>
            </a:r>
          </a:p>
        </p:txBody>
      </p:sp>
    </p:spTree>
    <p:extLst>
      <p:ext uri="{BB962C8B-B14F-4D97-AF65-F5344CB8AC3E}">
        <p14:creationId xmlns:p14="http://schemas.microsoft.com/office/powerpoint/2010/main" val="1151498154"/>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3615899F-AF75-4F91-8098-B030A88AF896}"/>
              </a:ext>
            </a:extLst>
          </p:cNvPr>
          <p:cNvSpPr txBox="1"/>
          <p:nvPr/>
        </p:nvSpPr>
        <p:spPr>
          <a:xfrm>
            <a:off x="242455" y="1360484"/>
            <a:ext cx="11707090" cy="5324535"/>
          </a:xfrm>
          <a:prstGeom prst="rect">
            <a:avLst/>
          </a:prstGeom>
          <a:noFill/>
        </p:spPr>
        <p:txBody>
          <a:bodyPr wrap="square" rtlCol="0">
            <a:spAutoFit/>
          </a:bodyPr>
          <a:lstStyle/>
          <a:p>
            <a:pPr marL="285750" indent="-285750" algn="just">
              <a:buFont typeface="Wingdings" panose="05000000000000000000" pitchFamily="2" charset="2"/>
              <a:buChar char="Ø"/>
            </a:pPr>
            <a:r>
              <a:rPr lang="es-MX" sz="2000" b="1" dirty="0">
                <a:solidFill>
                  <a:srgbClr val="002060"/>
                </a:solidFill>
              </a:rPr>
              <a:t>SEMENTAL DE REGISTRO: Son bovinos de por lo menos de 1.5 años de edad, caprinos y ovinos de por lo menos 1 año de edad y de 2 años máximo.</a:t>
            </a:r>
          </a:p>
          <a:p>
            <a:pPr marL="285750" indent="-285750" algn="just">
              <a:buFont typeface="Wingdings" panose="05000000000000000000" pitchFamily="2" charset="2"/>
              <a:buChar char="Ø"/>
            </a:pPr>
            <a:endParaRPr lang="es-MX" sz="2000" b="1" dirty="0">
              <a:solidFill>
                <a:srgbClr val="002060"/>
              </a:solidFill>
            </a:endParaRPr>
          </a:p>
          <a:p>
            <a:pPr marL="285750" indent="-285750" algn="just">
              <a:buFont typeface="Wingdings" panose="05000000000000000000" pitchFamily="2" charset="2"/>
              <a:buChar char="Ø"/>
            </a:pPr>
            <a:r>
              <a:rPr lang="es-MX" sz="2000" b="1" dirty="0">
                <a:solidFill>
                  <a:srgbClr val="002060"/>
                </a:solidFill>
              </a:rPr>
              <a:t>El monto máximo de apoyo será  del 50% del costo de referencia del semental por unidad de producción.</a:t>
            </a:r>
          </a:p>
          <a:p>
            <a:pPr lvl="1"/>
            <a:r>
              <a:rPr lang="es-MX" sz="2000" b="1" dirty="0">
                <a:solidFill>
                  <a:srgbClr val="002060"/>
                </a:solidFill>
              </a:rPr>
              <a:t>Los costos de referencia hasta:</a:t>
            </a:r>
          </a:p>
          <a:p>
            <a:pPr marL="742950" lvl="1" indent="-285750">
              <a:buFont typeface="Arial" panose="020B0604020202020204" pitchFamily="34" charset="0"/>
              <a:buChar char="•"/>
            </a:pPr>
            <a:r>
              <a:rPr lang="es-MX" sz="2000" b="1" dirty="0">
                <a:solidFill>
                  <a:srgbClr val="002060"/>
                </a:solidFill>
              </a:rPr>
              <a:t>Bovino de registro: 50,000 pesos.</a:t>
            </a:r>
          </a:p>
          <a:p>
            <a:pPr marL="742950" lvl="1" indent="-285750">
              <a:buFont typeface="Arial" panose="020B0604020202020204" pitchFamily="34" charset="0"/>
              <a:buChar char="•"/>
            </a:pPr>
            <a:r>
              <a:rPr lang="es-MX" sz="2000" b="1" dirty="0">
                <a:solidFill>
                  <a:srgbClr val="002060"/>
                </a:solidFill>
              </a:rPr>
              <a:t>Ovino de registro: 14,000 pesos.</a:t>
            </a:r>
          </a:p>
          <a:p>
            <a:pPr marL="742950" lvl="1" indent="-285750">
              <a:buFont typeface="Arial" panose="020B0604020202020204" pitchFamily="34" charset="0"/>
              <a:buChar char="•"/>
            </a:pPr>
            <a:r>
              <a:rPr lang="es-MX" sz="2000" b="1" dirty="0">
                <a:solidFill>
                  <a:srgbClr val="002060"/>
                </a:solidFill>
              </a:rPr>
              <a:t>Caprino de registro: 14,000 pesos.</a:t>
            </a:r>
          </a:p>
          <a:p>
            <a:pPr marL="742950" lvl="1" indent="-285750">
              <a:buFont typeface="Arial" panose="020B0604020202020204" pitchFamily="34" charset="0"/>
              <a:buChar char="•"/>
            </a:pPr>
            <a:endParaRPr lang="es-MX" sz="2000" b="1" dirty="0">
              <a:solidFill>
                <a:srgbClr val="002060"/>
              </a:solidFill>
            </a:endParaRPr>
          </a:p>
          <a:p>
            <a:pPr marL="285750" indent="-285750" algn="just">
              <a:buFont typeface="Wingdings" panose="05000000000000000000" pitchFamily="2" charset="2"/>
              <a:buChar char="Ø"/>
            </a:pPr>
            <a:r>
              <a:rPr lang="es-MX" sz="2000" b="1" dirty="0">
                <a:solidFill>
                  <a:srgbClr val="002060"/>
                </a:solidFill>
              </a:rPr>
              <a:t>SEMENTAL MEJORADO: Son bovinos de por lo menos de 1.5 años de edad, caprinos y ovinos de por lo menos 1 año de edad y de 2 años máximo.</a:t>
            </a:r>
          </a:p>
          <a:p>
            <a:pPr marL="285750" indent="-285750" algn="just">
              <a:buFont typeface="Wingdings" panose="05000000000000000000" pitchFamily="2" charset="2"/>
              <a:buChar char="Ø"/>
            </a:pPr>
            <a:endParaRPr lang="es-MX" sz="2000" b="1" dirty="0">
              <a:solidFill>
                <a:srgbClr val="002060"/>
              </a:solidFill>
            </a:endParaRPr>
          </a:p>
          <a:p>
            <a:pPr marL="285750" indent="-285750" algn="just">
              <a:buFont typeface="Wingdings" panose="05000000000000000000" pitchFamily="2" charset="2"/>
              <a:buChar char="Ø"/>
            </a:pPr>
            <a:r>
              <a:rPr lang="es-MX" sz="2000" b="1" dirty="0">
                <a:solidFill>
                  <a:srgbClr val="002060"/>
                </a:solidFill>
              </a:rPr>
              <a:t>El monto máximo de apoyo será  del 50% del costo de referencia del semental por unidad de producción.</a:t>
            </a:r>
          </a:p>
          <a:p>
            <a:r>
              <a:rPr lang="es-MX" sz="2000" b="1" dirty="0">
                <a:solidFill>
                  <a:srgbClr val="002060"/>
                </a:solidFill>
              </a:rPr>
              <a:t>	Los costos de referencia hasta:</a:t>
            </a:r>
          </a:p>
          <a:p>
            <a:pPr marL="1200150" lvl="2" indent="-285750">
              <a:buFont typeface="Arial" panose="020B0604020202020204" pitchFamily="34" charset="0"/>
              <a:buChar char="•"/>
            </a:pPr>
            <a:r>
              <a:rPr lang="es-MX" sz="2000" b="1" dirty="0">
                <a:solidFill>
                  <a:srgbClr val="002060"/>
                </a:solidFill>
              </a:rPr>
              <a:t>Bovino calidad genética: 25,000 pesos.</a:t>
            </a:r>
          </a:p>
          <a:p>
            <a:pPr marL="1200150" lvl="2" indent="-285750">
              <a:buFont typeface="Arial" panose="020B0604020202020204" pitchFamily="34" charset="0"/>
              <a:buChar char="•"/>
            </a:pPr>
            <a:r>
              <a:rPr lang="es-MX" sz="2000" b="1" dirty="0">
                <a:solidFill>
                  <a:srgbClr val="002060"/>
                </a:solidFill>
              </a:rPr>
              <a:t>Ovino calidad genética: 7,000 pesos.</a:t>
            </a:r>
          </a:p>
          <a:p>
            <a:pPr marL="1200150" lvl="2" indent="-285750">
              <a:buFont typeface="Arial" panose="020B0604020202020204" pitchFamily="34" charset="0"/>
              <a:buChar char="•"/>
            </a:pPr>
            <a:r>
              <a:rPr lang="es-MX" sz="2000" b="1" dirty="0">
                <a:solidFill>
                  <a:srgbClr val="002060"/>
                </a:solidFill>
              </a:rPr>
              <a:t>Caprino calidad genética: 7,000 pesos.</a:t>
            </a:r>
          </a:p>
        </p:txBody>
      </p:sp>
    </p:spTree>
    <p:extLst>
      <p:ext uri="{BB962C8B-B14F-4D97-AF65-F5344CB8AC3E}">
        <p14:creationId xmlns:p14="http://schemas.microsoft.com/office/powerpoint/2010/main" val="3604465408"/>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98B72B3F-517E-4688-A57E-6DFFD9BF5526}"/>
              </a:ext>
            </a:extLst>
          </p:cNvPr>
          <p:cNvSpPr txBox="1"/>
          <p:nvPr/>
        </p:nvSpPr>
        <p:spPr>
          <a:xfrm>
            <a:off x="180109" y="1274618"/>
            <a:ext cx="11845636" cy="5324535"/>
          </a:xfrm>
          <a:prstGeom prst="rect">
            <a:avLst/>
          </a:prstGeom>
          <a:noFill/>
        </p:spPr>
        <p:txBody>
          <a:bodyPr wrap="square" rtlCol="0">
            <a:spAutoFit/>
          </a:bodyPr>
          <a:lstStyle/>
          <a:p>
            <a:pPr marL="342900" indent="-342900" algn="just">
              <a:buFont typeface="Wingdings" panose="05000000000000000000" pitchFamily="2" charset="2"/>
              <a:buChar char="Ø"/>
            </a:pPr>
            <a:r>
              <a:rPr lang="es-MX" sz="2000" b="1" dirty="0">
                <a:solidFill>
                  <a:srgbClr val="002060"/>
                </a:solidFill>
              </a:rPr>
              <a:t>INSEMINACION ARTIFICIAL: se podrá apoyar el concepto de inseminación artificial, considerando hasta 30 vientres para especie bovina y 50 vientres para las especies ovinas y caprinas por unidad producción.</a:t>
            </a:r>
          </a:p>
          <a:p>
            <a:pPr algn="just"/>
            <a:endParaRPr lang="es-MX" sz="2000" b="1" dirty="0">
              <a:solidFill>
                <a:srgbClr val="002060"/>
              </a:solidFill>
            </a:endParaRPr>
          </a:p>
          <a:p>
            <a:pPr marL="342900" indent="-342900">
              <a:buFont typeface="Wingdings" panose="05000000000000000000" pitchFamily="2" charset="2"/>
              <a:buChar char="Ø"/>
            </a:pPr>
            <a:r>
              <a:rPr lang="es-MX" sz="2000" b="1" dirty="0">
                <a:solidFill>
                  <a:srgbClr val="002060"/>
                </a:solidFill>
              </a:rPr>
              <a:t>Los montos máximo de apoyo será del 50% del costo.</a:t>
            </a:r>
          </a:p>
          <a:p>
            <a:pPr lvl="1"/>
            <a:r>
              <a:rPr lang="es-MX" sz="2000" b="1" dirty="0">
                <a:solidFill>
                  <a:srgbClr val="002060"/>
                </a:solidFill>
              </a:rPr>
              <a:t>Costos de referencia hasta:</a:t>
            </a:r>
          </a:p>
          <a:p>
            <a:pPr marL="800100" lvl="1" indent="-342900">
              <a:buFont typeface="Arial" panose="020B0604020202020204" pitchFamily="34" charset="0"/>
              <a:buChar char="•"/>
            </a:pPr>
            <a:r>
              <a:rPr lang="es-MX" sz="2000" b="1" dirty="0">
                <a:solidFill>
                  <a:srgbClr val="002060"/>
                </a:solidFill>
              </a:rPr>
              <a:t>Inseminación vientre bovino: 950 pesos.</a:t>
            </a:r>
          </a:p>
          <a:p>
            <a:pPr marL="800100" lvl="1" indent="-342900">
              <a:buFont typeface="Arial" panose="020B0604020202020204" pitchFamily="34" charset="0"/>
              <a:buChar char="•"/>
            </a:pPr>
            <a:r>
              <a:rPr lang="es-MX" sz="2000" b="1" dirty="0">
                <a:solidFill>
                  <a:srgbClr val="002060"/>
                </a:solidFill>
              </a:rPr>
              <a:t>Inseminación vientre ovino: 670 pesos.</a:t>
            </a:r>
          </a:p>
          <a:p>
            <a:pPr marL="800100" lvl="1" indent="-342900">
              <a:buFont typeface="Arial" panose="020B0604020202020204" pitchFamily="34" charset="0"/>
              <a:buChar char="•"/>
            </a:pPr>
            <a:r>
              <a:rPr lang="es-MX" sz="2000" b="1" dirty="0">
                <a:solidFill>
                  <a:srgbClr val="002060"/>
                </a:solidFill>
              </a:rPr>
              <a:t>Inseminación vientre caprino: 670 pesos.</a:t>
            </a:r>
          </a:p>
          <a:p>
            <a:pPr lvl="1"/>
            <a:endParaRPr lang="es-MX" sz="2000" b="1" dirty="0">
              <a:solidFill>
                <a:srgbClr val="002060"/>
              </a:solidFill>
            </a:endParaRPr>
          </a:p>
          <a:p>
            <a:pPr marL="285750" indent="-285750" algn="just">
              <a:buFont typeface="Wingdings" panose="05000000000000000000" pitchFamily="2" charset="2"/>
              <a:buChar char="Ø"/>
            </a:pPr>
            <a:r>
              <a:rPr lang="es-MX" sz="2000" b="1" dirty="0">
                <a:solidFill>
                  <a:srgbClr val="002060"/>
                </a:solidFill>
              </a:rPr>
              <a:t>IMPLANTACION DE EMBRIONES:  El apoyo es de hasta 10 vientres en producción por unidad de producción para los tres tipos de especie, comprometiéndose el beneficiario a cubrir los costos de manejo del ganado.</a:t>
            </a:r>
          </a:p>
          <a:p>
            <a:pPr marL="285750" indent="-285750" algn="just">
              <a:buFont typeface="Wingdings" panose="05000000000000000000" pitchFamily="2" charset="2"/>
              <a:buChar char="Ø"/>
            </a:pPr>
            <a:endParaRPr lang="es-MX" sz="2000" b="1" dirty="0">
              <a:solidFill>
                <a:srgbClr val="002060"/>
              </a:solidFill>
            </a:endParaRPr>
          </a:p>
          <a:p>
            <a:pPr marL="285750" indent="-285750">
              <a:buFont typeface="Wingdings" panose="05000000000000000000" pitchFamily="2" charset="2"/>
              <a:buChar char="Ø"/>
            </a:pPr>
            <a:r>
              <a:rPr lang="es-MX" sz="2000" b="1" dirty="0">
                <a:solidFill>
                  <a:srgbClr val="002060"/>
                </a:solidFill>
              </a:rPr>
              <a:t>Los montos máximo de apoyo será del 50% del costo.</a:t>
            </a:r>
          </a:p>
          <a:p>
            <a:pPr lvl="1"/>
            <a:r>
              <a:rPr lang="es-MX" sz="2000" b="1" dirty="0">
                <a:solidFill>
                  <a:srgbClr val="002060"/>
                </a:solidFill>
              </a:rPr>
              <a:t>Costos de referencia hasta:</a:t>
            </a:r>
          </a:p>
          <a:p>
            <a:pPr marL="742950" lvl="1" indent="-285750">
              <a:buFont typeface="Arial" panose="020B0604020202020204" pitchFamily="34" charset="0"/>
              <a:buChar char="•"/>
            </a:pPr>
            <a:r>
              <a:rPr lang="es-MX" sz="2000" b="1" dirty="0">
                <a:solidFill>
                  <a:srgbClr val="002060"/>
                </a:solidFill>
              </a:rPr>
              <a:t>Bovino: 8,500 pesos.</a:t>
            </a:r>
          </a:p>
          <a:p>
            <a:pPr marL="742950" lvl="1" indent="-285750">
              <a:buFont typeface="Arial" panose="020B0604020202020204" pitchFamily="34" charset="0"/>
              <a:buChar char="•"/>
            </a:pPr>
            <a:r>
              <a:rPr lang="es-MX" sz="2000" b="1" dirty="0">
                <a:solidFill>
                  <a:srgbClr val="002060"/>
                </a:solidFill>
              </a:rPr>
              <a:t>Ovino: 2,700 pesos.</a:t>
            </a:r>
          </a:p>
          <a:p>
            <a:pPr marL="742950" lvl="1" indent="-285750">
              <a:buFont typeface="Arial" panose="020B0604020202020204" pitchFamily="34" charset="0"/>
              <a:buChar char="•"/>
            </a:pPr>
            <a:r>
              <a:rPr lang="es-MX" sz="2000" b="1" dirty="0">
                <a:solidFill>
                  <a:srgbClr val="002060"/>
                </a:solidFill>
              </a:rPr>
              <a:t>Caprino: 2,700 pesos.</a:t>
            </a:r>
          </a:p>
        </p:txBody>
      </p:sp>
    </p:spTree>
    <p:extLst>
      <p:ext uri="{BB962C8B-B14F-4D97-AF65-F5344CB8AC3E}">
        <p14:creationId xmlns:p14="http://schemas.microsoft.com/office/powerpoint/2010/main" val="3964904550"/>
      </p:ext>
    </p:extLst>
  </p:cSld>
  <p:clrMapOvr>
    <a:masterClrMapping/>
  </p:clrMapOvr>
  <p:transition advClick="0"/>
</p:sld>
</file>

<file path=ppt/theme/theme1.xml><?xml version="1.0" encoding="utf-8"?>
<a:theme xmlns:a="http://schemas.openxmlformats.org/drawingml/2006/main" name="Office Theme">
  <a:themeElements>
    <a:clrScheme name="Centrado">
      <a:dk1>
        <a:sysClr val="windowText" lastClr="000000"/>
      </a:dk1>
      <a:lt1>
        <a:sysClr val="window" lastClr="FFFFFF"/>
      </a:lt1>
      <a:dk2>
        <a:srgbClr val="318FC5"/>
      </a:dk2>
      <a:lt2>
        <a:srgbClr val="AEE8FB"/>
      </a:lt2>
      <a:accent1>
        <a:srgbClr val="76C5EF"/>
      </a:accent1>
      <a:accent2>
        <a:srgbClr val="FEA022"/>
      </a:accent2>
      <a:accent3>
        <a:srgbClr val="FF6700"/>
      </a:accent3>
      <a:accent4>
        <a:srgbClr val="70A525"/>
      </a:accent4>
      <a:accent5>
        <a:srgbClr val="A5D848"/>
      </a:accent5>
      <a:accent6>
        <a:srgbClr val="20768C"/>
      </a:accent6>
      <a:hlink>
        <a:srgbClr val="7AB6E8"/>
      </a:hlink>
      <a:folHlink>
        <a:srgbClr val="83B0D3"/>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8828</TotalTime>
  <Words>3757</Words>
  <Application>Microsoft Office PowerPoint</Application>
  <PresentationFormat>Panorámica</PresentationFormat>
  <Paragraphs>796</Paragraphs>
  <Slides>46</Slides>
  <Notes>1</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46</vt:i4>
      </vt:variant>
    </vt:vector>
  </HeadingPairs>
  <TitlesOfParts>
    <vt:vector size="58" baseType="lpstr">
      <vt:lpstr>Arial</vt:lpstr>
      <vt:lpstr>Arima Madurai Black</vt:lpstr>
      <vt:lpstr>Calibri</vt:lpstr>
      <vt:lpstr>Calibri Light</vt:lpstr>
      <vt:lpstr>Cambria</vt:lpstr>
      <vt:lpstr>Helvetica</vt:lpstr>
      <vt:lpstr>Quattrocento Sans</vt:lpstr>
      <vt:lpstr>Roboto</vt:lpstr>
      <vt:lpstr>Roboto Regular</vt:lpstr>
      <vt:lpstr>Symbol</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Jetfabrik Design</dc:creator>
  <cp:lastModifiedBy>Transparencia</cp:lastModifiedBy>
  <cp:revision>491</cp:revision>
  <cp:lastPrinted>2020-02-02T21:13:43Z</cp:lastPrinted>
  <dcterms:created xsi:type="dcterms:W3CDTF">2018-12-21T22:04:22Z</dcterms:created>
  <dcterms:modified xsi:type="dcterms:W3CDTF">2020-02-02T21:19:44Z</dcterms:modified>
</cp:coreProperties>
</file>